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5"/>
  </p:notesMasterIdLst>
  <p:handoutMasterIdLst>
    <p:handoutMasterId r:id="rId36"/>
  </p:handoutMasterIdLst>
  <p:sldIdLst>
    <p:sldId id="256" r:id="rId5"/>
    <p:sldId id="289" r:id="rId6"/>
    <p:sldId id="264" r:id="rId7"/>
    <p:sldId id="298" r:id="rId8"/>
    <p:sldId id="299" r:id="rId9"/>
    <p:sldId id="258" r:id="rId10"/>
    <p:sldId id="319" r:id="rId11"/>
    <p:sldId id="315" r:id="rId12"/>
    <p:sldId id="316" r:id="rId13"/>
    <p:sldId id="320" r:id="rId14"/>
    <p:sldId id="318" r:id="rId15"/>
    <p:sldId id="311" r:id="rId16"/>
    <p:sldId id="307" r:id="rId17"/>
    <p:sldId id="312" r:id="rId18"/>
    <p:sldId id="308" r:id="rId19"/>
    <p:sldId id="313" r:id="rId20"/>
    <p:sldId id="309" r:id="rId21"/>
    <p:sldId id="314" r:id="rId22"/>
    <p:sldId id="310" r:id="rId23"/>
    <p:sldId id="277" r:id="rId24"/>
    <p:sldId id="303" r:id="rId25"/>
    <p:sldId id="297" r:id="rId26"/>
    <p:sldId id="275" r:id="rId27"/>
    <p:sldId id="321" r:id="rId28"/>
    <p:sldId id="322" r:id="rId29"/>
    <p:sldId id="323" r:id="rId30"/>
    <p:sldId id="325" r:id="rId31"/>
    <p:sldId id="324" r:id="rId32"/>
    <p:sldId id="326" r:id="rId33"/>
    <p:sldId id="276" r:id="rId34"/>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成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DFBCD-8B96-D4FA-6020-9B0617F30330}" v="629" dt="2022-06-29T08:17:14.537"/>
    <p1510:client id="{82AACE0D-43A7-0A9C-256D-030BBF566768}" v="115" dt="2022-06-29T02:25:40.702"/>
    <p1510:client id="{8A08AED7-4195-1585-AE51-7B8A4447E37B}" v="4" dt="2022-06-29T02:06:26.208"/>
    <p1510:client id="{9781E97B-0982-6FF5-19DA-7E042724E247}" v="856" dt="2022-06-29T08:50:13.771"/>
    <p1510:client id="{991058CB-D280-43F7-78E4-E78C0409FC2F}" v="1990" dt="2022-06-29T10:12:49.383"/>
    <p1510:client id="{BE6BBE01-FCD1-8EC6-C612-0118E9971889}" v="1200" dt="2022-06-29T10:12:21.038"/>
    <p1510:client id="{DEE612F1-715C-66E9-DE20-0BE64F74FC65}" v="595" dt="2022-06-29T09:07:51.843"/>
    <p1510:client id="{FE09AEF6-F398-40EF-AAC8-ABA1AAE5F383}" v="3035" dt="2022-06-29T10:17:11.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52" autoAdjust="0"/>
  </p:normalViewPr>
  <p:slideViewPr>
    <p:cSldViewPr snapToGrid="0">
      <p:cViewPr varScale="1">
        <p:scale>
          <a:sx n="52" d="100"/>
          <a:sy n="52" d="100"/>
        </p:scale>
        <p:origin x="1356" y="60"/>
      </p:cViewPr>
      <p:guideLst>
        <p:guide orient="horz" pos="33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A1D0CA5-F8AB-4C76-B067-DC72E79ABDD1}" type="datetime1">
              <a:rPr lang="ja-JP" altLang="en-US" smtClean="0">
                <a:latin typeface="Meiryo UI" panose="020B0604030504040204" pitchFamily="50" charset="-128"/>
                <a:ea typeface="Meiryo UI" panose="020B0604030504040204" pitchFamily="50" charset="-128"/>
              </a:rPr>
              <a:t>2022/6/29</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2AA31D33-6F21-48D4-AD4A-1ABC7B747250}" type="datetime1">
              <a:rPr lang="ja-JP" altLang="en-US" smtClean="0"/>
              <a:pPr/>
              <a:t>2022/6/29</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4B9A9E5-4F7F-4A7D-9DE1-899232329269}"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sz="1200" kern="100">
                <a:effectLst/>
                <a:latin typeface="游明朝" panose="02020400000000000000" pitchFamily="18" charset="-128"/>
                <a:ea typeface="游明朝" panose="02020400000000000000" pitchFamily="18" charset="-128"/>
                <a:cs typeface="Times New Roman" panose="02020603050405020304" pitchFamily="18" charset="0"/>
              </a:rPr>
              <a:t>B-2</a:t>
            </a:r>
            <a:r>
              <a:rPr lang="ja-JP" altLang="ja-JP" sz="1200" kern="100">
                <a:effectLst/>
                <a:latin typeface="游明朝" panose="02020400000000000000" pitchFamily="18" charset="-128"/>
                <a:ea typeface="游明朝" panose="02020400000000000000" pitchFamily="18" charset="-128"/>
                <a:cs typeface="Times New Roman" panose="02020603050405020304" pitchFamily="18" charset="0"/>
              </a:rPr>
              <a:t>グループのアンパンマン号です。</a:t>
            </a:r>
          </a:p>
          <a:p>
            <a:pPr algn="l"/>
            <a:r>
              <a:rPr lang="ja-JP" altLang="ja-JP" sz="1200" kern="100">
                <a:effectLst/>
                <a:latin typeface="游明朝" panose="02020400000000000000" pitchFamily="18" charset="-128"/>
                <a:ea typeface="游明朝" panose="02020400000000000000" pitchFamily="18" charset="-128"/>
                <a:cs typeface="Times New Roman" panose="02020603050405020304" pitchFamily="18" charset="0"/>
              </a:rPr>
              <a:t>これから、</a:t>
            </a:r>
            <a:r>
              <a:rPr lang="en-US" altLang="ja-JP" sz="1200" kern="100">
                <a:effectLst/>
                <a:latin typeface="游明朝" panose="02020400000000000000" pitchFamily="18" charset="-128"/>
                <a:ea typeface="游明朝" panose="02020400000000000000" pitchFamily="18" charset="-128"/>
                <a:cs typeface="Times New Roman" panose="02020603050405020304" pitchFamily="18" charset="0"/>
              </a:rPr>
              <a:t>web</a:t>
            </a:r>
            <a:r>
              <a:rPr lang="ja-JP" altLang="ja-JP" sz="1200" kern="100">
                <a:effectLst/>
                <a:latin typeface="游明朝" panose="02020400000000000000" pitchFamily="18" charset="-128"/>
                <a:ea typeface="游明朝" panose="02020400000000000000" pitchFamily="18" charset="-128"/>
                <a:cs typeface="Times New Roman" panose="02020603050405020304" pitchFamily="18" charset="0"/>
              </a:rPr>
              <a:t>アプリコース成果発表会を行います。よろしくお願い致します。</a:t>
            </a:r>
          </a:p>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a:t>
            </a:fld>
            <a:endParaRPr lang="ja-JP" altLang="en-US"/>
          </a:p>
        </p:txBody>
      </p:sp>
    </p:spTree>
    <p:extLst>
      <p:ext uri="{BB962C8B-B14F-4D97-AF65-F5344CB8AC3E}">
        <p14:creationId xmlns:p14="http://schemas.microsoft.com/office/powerpoint/2010/main" val="233761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続いて、資格一覧を使って資格を登録してみましょう。</a:t>
            </a:r>
            <a:br>
              <a:rPr lang="ja-JP" altLang="en-US"/>
            </a:br>
            <a:r>
              <a:rPr lang="ja-JP" altLang="en-US"/>
              <a:t>実装の意図としては、マッチング機能を省略して資格を登録できるようにすることで、すでに取りたい資格が決まっている方や一覧から興味をもった資格をそのまま登録できるようにしました。</a:t>
            </a:r>
            <a:br>
              <a:rPr lang="ja-JP" altLang="en-US"/>
            </a:br>
            <a:r>
              <a:rPr lang="ja-JP" altLang="en-US"/>
              <a:t>それではデモを流します。</a:t>
            </a: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10</a:t>
            </a:fld>
            <a:endParaRPr lang="ja-JP" altLang="en-US"/>
          </a:p>
        </p:txBody>
      </p:sp>
    </p:spTree>
    <p:extLst>
      <p:ext uri="{BB962C8B-B14F-4D97-AF65-F5344CB8AC3E}">
        <p14:creationId xmlns:p14="http://schemas.microsoft.com/office/powerpoint/2010/main" val="397031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atin typeface="Meiryo UI"/>
                <a:ea typeface="Meiryo UI"/>
              </a:rPr>
              <a:t>今度は一覧ボタンを押すと資格一覧が表示されるページに飛びます。このページでは単に一覧を表示するだけでなく、取得したいカテゴリによる検索も可能です。今回は基本情報技術者試験を選択してみます。すると先ほどと同じ日程選択画面に飛びます。メニューに戻ると「本日の目標」に基本情報技術者試験も追加されています。</a:t>
            </a:r>
            <a:r>
              <a:rPr lang="ja-JP" altLang="en-US">
                <a:latin typeface="Meiryo UI"/>
                <a:ea typeface="Meiryo UI"/>
              </a:rPr>
              <a:t> </a:t>
            </a:r>
            <a:br>
              <a:rPr lang="ja-JP" altLang="en-US"/>
            </a:br>
            <a:r>
              <a:rPr lang="ja-JP" altLang="en-US">
                <a:latin typeface="Meiryo UI"/>
                <a:ea typeface="Meiryo UI"/>
              </a:rPr>
              <a:t> </a:t>
            </a:r>
            <a:r>
              <a:rPr lang="ja-JP">
                <a:latin typeface="Meiryo UI"/>
                <a:ea typeface="Meiryo UI"/>
              </a:rPr>
              <a:t>また、再びMy資格ページを見ると先ほど登録した「</a:t>
            </a:r>
            <a:r>
              <a:rPr lang="en-US" altLang="ja-JP">
                <a:latin typeface="Meiryo UI"/>
                <a:ea typeface="Meiryo UI"/>
              </a:rPr>
              <a:t>IT</a:t>
            </a:r>
            <a:r>
              <a:rPr lang="ja-JP">
                <a:latin typeface="Meiryo UI"/>
                <a:ea typeface="Meiryo UI"/>
              </a:rPr>
              <a:t>パスポート」と「基本情報技術者試験」が追加されているのがわかります。このページから現在の</a:t>
            </a:r>
            <a:r>
              <a:rPr lang="en-US" altLang="ja-JP">
                <a:latin typeface="Meiryo UI"/>
                <a:ea typeface="Meiryo UI"/>
              </a:rPr>
              <a:t>My</a:t>
            </a:r>
            <a:r>
              <a:rPr lang="ja-JP">
                <a:latin typeface="Meiryo UI"/>
                <a:ea typeface="Meiryo UI"/>
              </a:rPr>
              <a:t>資格の確認と削除ができます。 </a:t>
            </a:r>
            <a:endParaRPr lang="ja-JP"/>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11</a:t>
            </a:fld>
            <a:endParaRPr lang="ja-JP" altLang="en-US"/>
          </a:p>
        </p:txBody>
      </p:sp>
    </p:spTree>
    <p:extLst>
      <p:ext uri="{BB962C8B-B14F-4D97-AF65-F5344CB8AC3E}">
        <p14:creationId xmlns:p14="http://schemas.microsoft.com/office/powerpoint/2010/main" val="737408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t>続いてメニュー画面の説明を行います。メニュー画面は全体的に使いやすいようシンプルな仕上がりを目指しました。</a:t>
            </a:r>
            <a:br>
              <a:rPr kumimoji="1" lang="ja-JP"/>
            </a:br>
            <a:r>
              <a:rPr kumimoji="1" lang="ja-JP"/>
              <a:t>先ほど紹介したハンバーガーメニューと「本日の目標」機能のほかに、試験日カレンダーを実装しました。これは、登録した資格の、試験日までの日数の表示とカレンダーに試験日を反映するというものになります。</a:t>
            </a:r>
            <a:br>
              <a:rPr kumimoji="1" lang="ja-JP"/>
            </a:br>
            <a:r>
              <a:rPr kumimoji="1" lang="ja-JP"/>
              <a:t>それではデモを流します。</a:t>
            </a:r>
            <a:endParaRPr lang="en-US" altLang="ja-JP"/>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12</a:t>
            </a:fld>
            <a:endParaRPr lang="ja-JP" altLang="en-US"/>
          </a:p>
        </p:txBody>
      </p:sp>
    </p:spTree>
    <p:extLst>
      <p:ext uri="{BB962C8B-B14F-4D97-AF65-F5344CB8AC3E}">
        <p14:creationId xmlns:p14="http://schemas.microsoft.com/office/powerpoint/2010/main" val="122475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Meiryo UI"/>
                <a:ea typeface="Meiryo UI"/>
              </a:rPr>
              <a:t>こちらの右側に登録した試験の残り日数が表示されています。次に、中央のカレンダーで赤く表示されている部分をクリックすると、それが何の試験の試験日なのかを表示してくれます。</a:t>
            </a:r>
            <a:br>
              <a:rPr lang="en-US" altLang="ja-JP"/>
            </a:br>
            <a:r>
              <a:rPr lang="ja-JP" altLang="en-US">
                <a:latin typeface="Meiryo UI"/>
                <a:ea typeface="Meiryo UI"/>
              </a:rPr>
              <a:t>以上が</a:t>
            </a:r>
            <a:r>
              <a:rPr lang="en-US">
                <a:latin typeface="Meiryo UI"/>
                <a:ea typeface="Meiryo UI"/>
              </a:rPr>
              <a:t>My</a:t>
            </a:r>
            <a:r>
              <a:rPr lang="ja-JP" altLang="en-US">
                <a:latin typeface="Meiryo UI"/>
                <a:ea typeface="Meiryo UI"/>
              </a:rPr>
              <a:t>資格登録機能とメニュー画面の紹介とデモになります</a:t>
            </a:r>
            <a:r>
              <a:rPr lang="en-US">
                <a:latin typeface="Meiryo UI"/>
                <a:ea typeface="Meiryo UI"/>
              </a:rPr>
              <a:t>。 </a:t>
            </a:r>
          </a:p>
        </p:txBody>
      </p:sp>
      <p:sp>
        <p:nvSpPr>
          <p:cNvPr id="4" name="Slide Number Placeholder 3"/>
          <p:cNvSpPr>
            <a:spLocks noGrp="1"/>
          </p:cNvSpPr>
          <p:nvPr>
            <p:ph type="sldNum" sz="quarter" idx="5"/>
          </p:nvPr>
        </p:nvSpPr>
        <p:spPr/>
        <p:txBody>
          <a:bodyPr/>
          <a:lstStyle/>
          <a:p>
            <a:fld id="{D4B9A9E5-4F7F-4A7D-9DE1-899232329269}" type="slidenum">
              <a:rPr lang="en-US" altLang="ja-JP" smtClean="0"/>
              <a:p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8450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Meiryo UI" panose="020B0604030504040204" pitchFamily="50" charset="-128"/>
                <a:ea typeface="Meiryo UI" panose="020B0604030504040204" pitchFamily="50" charset="-128"/>
              </a:rPr>
              <a:t>デモ動画を流しながら、機能についての説明</a:t>
            </a:r>
            <a:r>
              <a:rPr kumimoji="1" lang="en-US" altLang="ja-JP">
                <a:latin typeface="Meiryo UI" panose="020B0604030504040204" pitchFamily="50" charset="-128"/>
                <a:ea typeface="Meiryo UI" panose="020B0604030504040204" pitchFamily="50" charset="-128"/>
              </a:rPr>
              <a:t>(40</a:t>
            </a:r>
            <a:r>
              <a:rPr kumimoji="1" lang="ja-JP" altLang="en-US">
                <a:latin typeface="Meiryo UI" panose="020B0604030504040204" pitchFamily="50" charset="-128"/>
                <a:ea typeface="Meiryo UI" panose="020B0604030504040204" pitchFamily="50" charset="-128"/>
              </a:rPr>
              <a:t>秒目安</a:t>
            </a:r>
            <a:r>
              <a:rPr kumimoji="1" lang="en-US" altLang="ja-JP">
                <a:latin typeface="Meiryo UI" panose="020B0604030504040204" pitchFamily="50" charset="-128"/>
                <a:ea typeface="Meiryo UI" panose="020B0604030504040204" pitchFamily="50" charset="-128"/>
              </a:rPr>
              <a:t>)</a:t>
            </a:r>
          </a:p>
          <a:p>
            <a:r>
              <a:rPr kumimoji="1" lang="ja-JP" altLang="en-US">
                <a:latin typeface="Meiryo UI" panose="020B0604030504040204" pitchFamily="50" charset="-128"/>
                <a:ea typeface="Meiryo UI" panose="020B0604030504040204" pitchFamily="50" charset="-128"/>
              </a:rPr>
              <a:t>→次に理解度報告機能について紹介します（次のスライドへ）</a:t>
            </a:r>
          </a:p>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14</a:t>
            </a:fld>
            <a:endParaRPr lang="ja-JP" altLang="en-US"/>
          </a:p>
        </p:txBody>
      </p:sp>
    </p:spTree>
    <p:extLst>
      <p:ext uri="{BB962C8B-B14F-4D97-AF65-F5344CB8AC3E}">
        <p14:creationId xmlns:p14="http://schemas.microsoft.com/office/powerpoint/2010/main" val="115392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latin typeface="Meiryo UI" panose="020B0604030504040204" pitchFamily="50" charset="-128"/>
                <a:ea typeface="Meiryo UI" panose="020B0604030504040204" pitchFamily="50" charset="-128"/>
              </a:rPr>
              <a:t>デモ動画を流しながら、機能についての説明</a:t>
            </a:r>
            <a:r>
              <a:rPr kumimoji="1" lang="en-US" altLang="ja-JP">
                <a:latin typeface="Meiryo UI" panose="020B0604030504040204" pitchFamily="50" charset="-128"/>
                <a:ea typeface="Meiryo UI" panose="020B0604030504040204" pitchFamily="50" charset="-128"/>
              </a:rPr>
              <a:t>(40</a:t>
            </a:r>
            <a:r>
              <a:rPr kumimoji="1" lang="ja-JP" altLang="en-US">
                <a:latin typeface="Meiryo UI" panose="020B0604030504040204" pitchFamily="50" charset="-128"/>
                <a:ea typeface="Meiryo UI" panose="020B0604030504040204" pitchFamily="50" charset="-128"/>
              </a:rPr>
              <a:t>秒目安</a:t>
            </a:r>
            <a:r>
              <a:rPr kumimoji="1" lang="en-US" altLang="ja-JP">
                <a:latin typeface="Meiryo UI" panose="020B0604030504040204" pitchFamily="50" charset="-128"/>
                <a:ea typeface="Meiryo UI" panose="020B0604030504040204" pitchFamily="50" charset="-128"/>
              </a:rPr>
              <a:t>)</a:t>
            </a:r>
          </a:p>
          <a:p>
            <a:r>
              <a:rPr kumimoji="1" lang="ja-JP" altLang="en-US">
                <a:latin typeface="Meiryo UI" panose="020B0604030504040204" pitchFamily="50" charset="-128"/>
                <a:ea typeface="Meiryo UI" panose="020B0604030504040204" pitchFamily="50" charset="-128"/>
              </a:rPr>
              <a:t>→次に掲示板機能について紹介します（次のスライドへ）</a:t>
            </a:r>
          </a:p>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16</a:t>
            </a:fld>
            <a:endParaRPr lang="ja-JP" altLang="en-US"/>
          </a:p>
        </p:txBody>
      </p:sp>
    </p:spTree>
    <p:extLst>
      <p:ext uri="{BB962C8B-B14F-4D97-AF65-F5344CB8AC3E}">
        <p14:creationId xmlns:p14="http://schemas.microsoft.com/office/powerpoint/2010/main" val="376724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最後に掲示板機能のご紹介をしたいと思います。</a:t>
            </a:r>
            <a:endParaRPr lang="en-US"/>
          </a:p>
          <a:p>
            <a:r>
              <a:rPr lang="ja-JP">
                <a:latin typeface="Meiryo UI"/>
                <a:ea typeface="Meiryo UI"/>
                <a:cs typeface="Calibri"/>
              </a:rPr>
              <a:t>それでは</a:t>
            </a:r>
            <a:r>
              <a:rPr lang="ja-JP" altLang="en-US">
                <a:latin typeface="Meiryo UI"/>
                <a:ea typeface="Meiryo UI"/>
                <a:cs typeface="Calibri"/>
              </a:rPr>
              <a:t>、デモをご覧ください</a:t>
            </a:r>
            <a:endParaRPr lang="ja-JP" altLang="en-US">
              <a:latin typeface="Meiryo UI"/>
              <a:cs typeface="Calibri"/>
            </a:endParaRPr>
          </a:p>
          <a:p>
            <a:endParaRPr lang="ja-JP" altLang="en-US">
              <a:latin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altLang="ja-JP" smtClean="0"/>
              <a:p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78410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latin typeface="Calibri"/>
              <a:ea typeface="Meiryo UI"/>
              <a:cs typeface="Calibri"/>
            </a:endParaRPr>
          </a:p>
          <a:p>
            <a:r>
              <a:rPr lang="ja-JP"/>
              <a:t>掲示板機能は、ユーザー同士の交流や、勉強の息抜きとして使用していただこうと思い、実装いたしました。</a:t>
            </a:r>
          </a:p>
          <a:p>
            <a:r>
              <a:rPr lang="ja-JP" altLang="en-US" dirty="0">
                <a:latin typeface="Calibri"/>
                <a:ea typeface="Meiryo UI"/>
                <a:cs typeface="Calibri"/>
              </a:rPr>
              <a:t>掲示板機能では掲示板のカテゴリーごとに検索することができます。</a:t>
            </a:r>
            <a:endParaRPr lang="en-US" altLang="ja-JP"/>
          </a:p>
          <a:p>
            <a:r>
              <a:rPr lang="ja-JP" altLang="en-US">
                <a:latin typeface="Calibri"/>
                <a:ea typeface="Meiryo UI"/>
                <a:cs typeface="Calibri"/>
              </a:rPr>
              <a:t>今回は試験のカテゴリーから基本情報技術者試験の掲示板を見てみましょう。</a:t>
            </a:r>
          </a:p>
          <a:p>
            <a:r>
              <a:rPr lang="ja-JP" altLang="en-US">
                <a:latin typeface="Calibri"/>
                <a:ea typeface="Meiryo UI"/>
                <a:cs typeface="Calibri"/>
              </a:rPr>
              <a:t>掲示板はこのようになっています。</a:t>
            </a:r>
          </a:p>
          <a:p>
            <a:r>
              <a:rPr lang="ja-JP" altLang="en-US" dirty="0">
                <a:latin typeface="Calibri"/>
                <a:ea typeface="Meiryo UI"/>
                <a:cs typeface="Calibri"/>
              </a:rPr>
              <a:t>試しにコメントを投稿してみます。</a:t>
            </a:r>
            <a:endParaRPr lang="ja-JP" altLang="en-US" dirty="0">
              <a:latin typeface="Calibri"/>
              <a:cs typeface="Calibri"/>
            </a:endParaRPr>
          </a:p>
          <a:p>
            <a:r>
              <a:rPr lang="ja-JP" altLang="en-US">
                <a:latin typeface="Calibri"/>
                <a:ea typeface="Meiryo UI"/>
                <a:cs typeface="Calibri"/>
              </a:rPr>
              <a:t>このようにコメントが反映されました。</a:t>
            </a:r>
          </a:p>
          <a:p>
            <a:r>
              <a:rPr lang="ja-JP" altLang="en-US" dirty="0">
                <a:latin typeface="Calibri"/>
                <a:ea typeface="Meiryo UI"/>
                <a:cs typeface="Calibri"/>
              </a:rPr>
              <a:t>機能紹介のデモに関しては以上になります。</a:t>
            </a:r>
            <a:endParaRPr lang="ja-JP" altLang="en-US" dirty="0">
              <a:latin typeface="Calibri"/>
              <a:cs typeface="Calibri"/>
            </a:endParaRPr>
          </a:p>
          <a:p>
            <a:endParaRPr lang="ja-JP" altLang="en-US" dirty="0">
              <a:latin typeface="Calibri"/>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altLang="ja-JP" smtClean="0"/>
              <a:p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49640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Meiryo UI"/>
                <a:ea typeface="Meiryo UI"/>
              </a:rPr>
              <a:t>ここからは、開発演習を通しての総括と各個人の成果の順にお話ししたいと思います。</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20</a:t>
            </a:fld>
            <a:endParaRPr lang="ja-JP" altLang="en-US"/>
          </a:p>
        </p:txBody>
      </p:sp>
    </p:spTree>
    <p:extLst>
      <p:ext uri="{BB962C8B-B14F-4D97-AF65-F5344CB8AC3E}">
        <p14:creationId xmlns:p14="http://schemas.microsoft.com/office/powerpoint/2010/main" val="122475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a:ea typeface="Meiryo UI"/>
              </a:rPr>
              <a:t>実装を想定していましたが、実際にはできなかった機能についてご紹介したいと思います。</a:t>
            </a:r>
            <a:endParaRPr lang="en-US" altLang="ja-JP" dirty="0"/>
          </a:p>
          <a:p>
            <a:r>
              <a:rPr kumimoji="1" lang="ja-JP" altLang="en-US" dirty="0">
                <a:latin typeface="Meiryo UI" panose="020B0604030504040204" pitchFamily="50" charset="-128"/>
                <a:ea typeface="Meiryo UI" panose="020B0604030504040204" pitchFamily="50" charset="-128"/>
              </a:rPr>
              <a:t>一つ目は通知機能です。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こちらはユーザーのログイン日時を記録し、最終ログイン日から一定の期間ログインが行われていないとメールによる通知を行う、といった機能です。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a:ea typeface="Meiryo UI"/>
              </a:rPr>
              <a:t>実装に時間がかかることが予想されたため、全体の進行への影響を考慮し、実装には至りませんでした</a:t>
            </a:r>
            <a:r>
              <a:rPr kumimoji="1" lang="ja-JP" altLang="en-US">
                <a:latin typeface="Meiryo UI"/>
                <a:ea typeface="Meiryo UI"/>
              </a:rPr>
              <a:t>が、</a:t>
            </a:r>
            <a:endParaRPr kumimoji="1" lang="en-US" altLang="ja-JP" dirty="0">
              <a:latin typeface="Meiryo UI"/>
              <a:ea typeface="Meiryo UI"/>
            </a:endParaRPr>
          </a:p>
          <a:p>
            <a:r>
              <a:rPr lang="ja-JP" altLang="en-US" dirty="0">
                <a:latin typeface="Meiryo UI"/>
                <a:ea typeface="Meiryo UI"/>
              </a:rPr>
              <a:t>通知機能の実装を見送った分、継続して</a:t>
            </a:r>
            <a:r>
              <a:rPr lang="ja-JP" altLang="en-US">
                <a:latin typeface="Meiryo UI"/>
                <a:ea typeface="Meiryo UI"/>
              </a:rPr>
              <a:t>使って</a:t>
            </a:r>
            <a:r>
              <a:rPr lang="ja-JP" altLang="en-US" dirty="0">
                <a:latin typeface="Meiryo UI"/>
                <a:ea typeface="Meiryo UI"/>
              </a:rPr>
              <a:t>もらえるような</a:t>
            </a:r>
            <a:r>
              <a:rPr lang="ja-JP" altLang="en-US">
                <a:latin typeface="Meiryo UI"/>
                <a:ea typeface="Meiryo UI"/>
              </a:rPr>
              <a:t>機能の実装、</a:t>
            </a:r>
            <a:r>
              <a:rPr lang="ja-JP" altLang="en-US" dirty="0">
                <a:latin typeface="Meiryo UI"/>
                <a:ea typeface="Meiryo UI"/>
              </a:rPr>
              <a:t>という意識が高まりました。</a:t>
            </a:r>
          </a:p>
          <a:p>
            <a:endParaRPr kumimoji="1" lang="ja-JP" altLang="en-US" dirty="0">
              <a:latin typeface="Meiryo UI"/>
              <a:ea typeface="Meiryo UI"/>
            </a:endParaRPr>
          </a:p>
          <a:p>
            <a:r>
              <a:rPr kumimoji="1" lang="ja-JP" altLang="en-US" dirty="0">
                <a:latin typeface="Meiryo UI"/>
                <a:ea typeface="Meiryo UI"/>
              </a:rPr>
              <a:t>二つ目は</a:t>
            </a:r>
            <a:r>
              <a:rPr kumimoji="1" lang="en-US" altLang="ja-JP" dirty="0">
                <a:latin typeface="Meiryo UI"/>
                <a:ea typeface="Meiryo UI"/>
              </a:rPr>
              <a:t>AI</a:t>
            </a:r>
            <a:r>
              <a:rPr kumimoji="1" lang="ja-JP" altLang="en-US" dirty="0">
                <a:latin typeface="Meiryo UI"/>
                <a:ea typeface="Meiryo UI"/>
              </a:rPr>
              <a:t>を用いた資格マッチングです。</a:t>
            </a:r>
            <a:endParaRPr kumimoji="1" lang="en-US" altLang="ja-JP" dirty="0">
              <a:latin typeface="Meiryo UI"/>
              <a:ea typeface="Meiryo UI"/>
            </a:endParaRPr>
          </a:p>
          <a:p>
            <a:r>
              <a:rPr kumimoji="1" lang="ja-JP" altLang="en-US" dirty="0">
                <a:latin typeface="Meiryo UI"/>
                <a:ea typeface="Meiryo UI"/>
              </a:rPr>
              <a:t>フローチャートを用いた資格のマッチングを行う際に、</a:t>
            </a:r>
            <a:r>
              <a:rPr kumimoji="1" lang="en-US" altLang="ja-JP" dirty="0">
                <a:latin typeface="Meiryo UI"/>
                <a:ea typeface="Meiryo UI"/>
              </a:rPr>
              <a:t>AI</a:t>
            </a:r>
            <a:r>
              <a:rPr kumimoji="1" lang="ja-JP" altLang="en-US" dirty="0">
                <a:latin typeface="Meiryo UI"/>
                <a:ea typeface="Meiryo UI"/>
              </a:rPr>
              <a:t>を用いるのはどうか、という提案がありました。</a:t>
            </a:r>
            <a:endParaRPr kumimoji="1" lang="en-US" altLang="ja-JP" dirty="0">
              <a:latin typeface="Meiryo UI"/>
              <a:ea typeface="Meiryo UI"/>
            </a:endParaRPr>
          </a:p>
          <a:p>
            <a:r>
              <a:rPr kumimoji="1" lang="ja-JP" altLang="en-US" dirty="0">
                <a:latin typeface="Meiryo UI"/>
                <a:ea typeface="Meiryo UI"/>
              </a:rPr>
              <a:t>技術的に不可能だという結論に達し、実装には至りませんでしたが、</a:t>
            </a:r>
            <a:endParaRPr lang="ja-JP" altLang="en-US" dirty="0">
              <a:latin typeface="Meiryo UI" panose="020B0604030504040204" pitchFamily="50" charset="-128"/>
              <a:ea typeface="Meiryo UI" panose="020B0604030504040204" pitchFamily="50" charset="-128"/>
            </a:endParaRPr>
          </a:p>
          <a:p>
            <a:r>
              <a:rPr lang="ja-JP" altLang="en-US">
                <a:latin typeface="Meiryo UI"/>
                <a:ea typeface="Meiryo UI"/>
              </a:rPr>
              <a:t>この提案から、</a:t>
            </a:r>
            <a:r>
              <a:rPr lang="ja-JP" altLang="en-US" dirty="0">
                <a:latin typeface="Meiryo UI"/>
                <a:ea typeface="Meiryo UI"/>
              </a:rPr>
              <a:t>今後AIへの知識や理解を</a:t>
            </a:r>
            <a:r>
              <a:rPr lang="ja-JP" altLang="en-US">
                <a:latin typeface="Meiryo UI"/>
                <a:ea typeface="Meiryo UI"/>
              </a:rPr>
              <a:t>深めていきたい</a:t>
            </a:r>
            <a:r>
              <a:rPr lang="ja-JP" altLang="en-US" dirty="0">
                <a:latin typeface="Meiryo UI"/>
                <a:ea typeface="Meiryo UI"/>
              </a:rPr>
              <a:t>、</a:t>
            </a:r>
            <a:r>
              <a:rPr lang="ja-JP" altLang="en-US">
                <a:latin typeface="Meiryo UI"/>
                <a:ea typeface="Meiryo UI"/>
              </a:rPr>
              <a:t>という</a:t>
            </a:r>
            <a:r>
              <a:rPr lang="ja-JP" altLang="en-US" dirty="0">
                <a:latin typeface="Meiryo UI"/>
                <a:ea typeface="Meiryo UI"/>
              </a:rPr>
              <a:t>チームメンバーの今後の業務への意欲向上につながりました。</a:t>
            </a:r>
          </a:p>
          <a:p>
            <a:r>
              <a:rPr lang="ja-JP" altLang="en-US" dirty="0">
                <a:latin typeface="Meiryo UI"/>
                <a:ea typeface="Meiryo UI"/>
              </a:rPr>
              <a:t>以上が、実装に至らなかった機能となります。</a:t>
            </a:r>
            <a:endParaRPr lang="ja-JP" altLang="en-US" dirty="0"/>
          </a:p>
          <a:p>
            <a:endParaRPr lang="ja-JP" altLang="en-US" dirty="0"/>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21</a:t>
            </a:fld>
            <a:endParaRPr lang="ja-JP" altLang="en-US"/>
          </a:p>
        </p:txBody>
      </p:sp>
    </p:spTree>
    <p:extLst>
      <p:ext uri="{BB962C8B-B14F-4D97-AF65-F5344CB8AC3E}">
        <p14:creationId xmlns:p14="http://schemas.microsoft.com/office/powerpoint/2010/main" val="3431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sz="1200" kern="100">
                <a:effectLst/>
                <a:latin typeface="游明朝"/>
                <a:ea typeface="游明朝"/>
                <a:cs typeface="Times New Roman" panose="02020603050405020304" pitchFamily="18" charset="0"/>
              </a:rPr>
              <a:t> </a:t>
            </a:r>
            <a:endParaRPr lang="ja-JP" altLang="ja-JP" sz="1200" kern="100">
              <a:effectLst/>
              <a:latin typeface="游明朝"/>
              <a:ea typeface="游明朝"/>
              <a:cs typeface="Times New Roman" panose="02020603050405020304" pitchFamily="18" charset="0"/>
            </a:endParaRPr>
          </a:p>
          <a:p>
            <a:pPr algn="l"/>
            <a:r>
              <a:rPr lang="ja-JP" altLang="ja-JP" sz="1200" kern="100">
                <a:effectLst/>
                <a:latin typeface="游明朝"/>
                <a:ea typeface="游明朝"/>
                <a:cs typeface="Times New Roman" panose="02020603050405020304" pitchFamily="18" charset="0"/>
              </a:rPr>
              <a:t>目次は以下の通りで</a:t>
            </a:r>
            <a:r>
              <a:rPr lang="ja-JP" altLang="ja-JP" kern="100">
                <a:latin typeface="游明朝"/>
                <a:ea typeface="游明朝"/>
                <a:cs typeface="Times New Roman" panose="02020603050405020304" pitchFamily="18" charset="0"/>
              </a:rPr>
              <a:t>す</a:t>
            </a:r>
            <a:r>
              <a:rPr lang="ja-JP" altLang="ja-JP" sz="1200" kern="100">
                <a:effectLst/>
                <a:latin typeface="游明朝"/>
                <a:ea typeface="游明朝"/>
                <a:cs typeface="Times New Roman" panose="02020603050405020304" pitchFamily="18" charset="0"/>
              </a:rPr>
              <a:t>。</a:t>
            </a:r>
            <a:endParaRPr lang="en-US" altLang="ja-JP" sz="1200" kern="100">
              <a:effectLst/>
              <a:latin typeface="游明朝"/>
              <a:ea typeface="游明朝"/>
              <a:cs typeface="Times New Roman" panose="02020603050405020304" pitchFamily="18" charset="0"/>
            </a:endParaRPr>
          </a:p>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a:t>
            </a:fld>
            <a:endParaRPr lang="ja-JP" altLang="en-US"/>
          </a:p>
        </p:txBody>
      </p:sp>
    </p:spTree>
    <p:extLst>
      <p:ext uri="{BB962C8B-B14F-4D97-AF65-F5344CB8AC3E}">
        <p14:creationId xmlns:p14="http://schemas.microsoft.com/office/powerpoint/2010/main" val="34319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kern="100" dirty="0">
                <a:latin typeface="Meiryo UI"/>
                <a:ea typeface="Meiryo UI"/>
              </a:rPr>
              <a:t>～竹田話し始める～</a:t>
            </a:r>
          </a:p>
          <a:p>
            <a:endParaRPr lang="ja-JP" altLang="en-US" kern="100" dirty="0">
              <a:latin typeface="Meiryo UI"/>
              <a:ea typeface="Meiryo UI"/>
            </a:endParaRPr>
          </a:p>
          <a:p>
            <a:r>
              <a:rPr lang="ja-JP" kern="100" dirty="0">
                <a:latin typeface="Meiryo UI"/>
                <a:ea typeface="Meiryo UI"/>
              </a:rPr>
              <a:t>チーム開発演習を通して大変だったこととしましては、構成管理担当</a:t>
            </a:r>
            <a:r>
              <a:rPr lang="ja-JP" altLang="en-US" kern="100" dirty="0">
                <a:latin typeface="Meiryo UI"/>
                <a:ea typeface="Meiryo UI"/>
              </a:rPr>
              <a:t>者</a:t>
            </a:r>
            <a:r>
              <a:rPr lang="ja-JP" kern="100" dirty="0">
                <a:latin typeface="Meiryo UI"/>
                <a:ea typeface="Meiryo UI"/>
              </a:rPr>
              <a:t>の欠席です</a:t>
            </a:r>
            <a:r>
              <a:rPr lang="ja-JP" altLang="en-US" kern="100" dirty="0">
                <a:latin typeface="Meiryo UI"/>
                <a:ea typeface="Meiryo UI"/>
              </a:rPr>
              <a:t>。</a:t>
            </a:r>
            <a:r>
              <a:rPr lang="en-US" altLang="ja-JP" kern="100" dirty="0">
                <a:latin typeface="Meiryo UI"/>
                <a:ea typeface="Meiryo UI"/>
              </a:rPr>
              <a:t> </a:t>
            </a:r>
            <a:endParaRPr lang="en-US" dirty="0"/>
          </a:p>
          <a:p>
            <a:r>
              <a:rPr lang="ja-JP" kern="100" dirty="0">
                <a:latin typeface="Meiryo UI"/>
                <a:ea typeface="Meiryo UI"/>
              </a:rPr>
              <a:t>内部設計の段階で、構成管理担当者の欠席が何日か続き、チーム一同不安な気持ちになっていました</a:t>
            </a:r>
            <a:r>
              <a:rPr lang="ja-JP" altLang="en-US" kern="100" dirty="0">
                <a:latin typeface="Meiryo UI"/>
                <a:ea typeface="Meiryo UI"/>
              </a:rPr>
              <a:t>。</a:t>
            </a:r>
            <a:r>
              <a:rPr lang="en-US" altLang="ja-JP" kern="100" dirty="0">
                <a:latin typeface="Meiryo UI"/>
                <a:ea typeface="Meiryo UI"/>
              </a:rPr>
              <a:t> </a:t>
            </a:r>
          </a:p>
          <a:p>
            <a:r>
              <a:rPr lang="ja-JP" kern="100" dirty="0">
                <a:latin typeface="Meiryo UI"/>
                <a:ea typeface="Meiryo UI"/>
              </a:rPr>
              <a:t>そのことがあり、不安な気持ちを抱いた半面、私たちは今までプログラミング経験者である構成管理担当者に頼りきっていたことを思い知らされました</a:t>
            </a:r>
            <a:r>
              <a:rPr lang="ja-JP" altLang="en-US" kern="100" dirty="0">
                <a:latin typeface="Meiryo UI"/>
                <a:ea typeface="Meiryo UI"/>
              </a:rPr>
              <a:t>。</a:t>
            </a:r>
            <a:r>
              <a:rPr lang="en-US" altLang="ja-JP" kern="100" dirty="0">
                <a:latin typeface="Meiryo UI"/>
                <a:ea typeface="Meiryo UI"/>
              </a:rPr>
              <a:t> </a:t>
            </a:r>
          </a:p>
          <a:p>
            <a:endParaRPr lang="en-US" altLang="ja-JP" kern="100" dirty="0"/>
          </a:p>
          <a:p>
            <a:r>
              <a:rPr lang="ja-JP" kern="100" dirty="0">
                <a:latin typeface="Meiryo UI"/>
                <a:ea typeface="Meiryo UI"/>
              </a:rPr>
              <a:t>このような困難に対し、私たちは次の２点を意識して向き合っていきました</a:t>
            </a:r>
            <a:r>
              <a:rPr lang="ja-JP" altLang="en-US" kern="100" dirty="0">
                <a:latin typeface="Meiryo UI"/>
                <a:ea typeface="Meiryo UI"/>
              </a:rPr>
              <a:t>。</a:t>
            </a:r>
            <a:r>
              <a:rPr lang="en-US" altLang="ja-JP" kern="100" dirty="0">
                <a:latin typeface="Meiryo UI"/>
                <a:ea typeface="Meiryo UI"/>
              </a:rPr>
              <a:t>  </a:t>
            </a:r>
          </a:p>
          <a:p>
            <a:r>
              <a:rPr lang="en-US" altLang="ja-JP" kern="100" dirty="0">
                <a:latin typeface="Meiryo UI"/>
                <a:ea typeface="Meiryo UI"/>
              </a:rPr>
              <a:t>1</a:t>
            </a:r>
            <a:r>
              <a:rPr lang="ja-JP" kern="100" dirty="0">
                <a:latin typeface="Meiryo UI"/>
                <a:ea typeface="Meiryo UI"/>
              </a:rPr>
              <a:t>点目は、改めてシステムについて話し合っていくことです。要件定義から振り返り、改めてシステム全体の方向性を確認</a:t>
            </a:r>
            <a:r>
              <a:rPr lang="ja-JP" kern="100">
                <a:latin typeface="Meiryo UI"/>
                <a:ea typeface="Meiryo UI"/>
              </a:rPr>
              <a:t>して</a:t>
            </a:r>
            <a:r>
              <a:rPr lang="ja-JP" kern="100" dirty="0">
                <a:latin typeface="Meiryo UI"/>
                <a:ea typeface="Meiryo UI"/>
              </a:rPr>
              <a:t>いくことで、全員の意識のすり合わせを行いました。また、メンバーそれぞれに責任感が芽生え、「困ったら聞けばいい」から「自分で決断へ」という意識が生まれました</a:t>
            </a:r>
            <a:r>
              <a:rPr lang="ja-JP" altLang="en-US" kern="100" dirty="0">
                <a:latin typeface="Meiryo UI"/>
                <a:ea typeface="Meiryo UI"/>
              </a:rPr>
              <a:t>。</a:t>
            </a:r>
            <a:r>
              <a:rPr lang="en-US" altLang="ja-JP" kern="100" dirty="0">
                <a:latin typeface="Meiryo UI"/>
                <a:ea typeface="Meiryo UI"/>
              </a:rPr>
              <a:t>  </a:t>
            </a:r>
          </a:p>
          <a:p>
            <a:endParaRPr lang="en-US" altLang="ja-JP" kern="100" dirty="0"/>
          </a:p>
          <a:p>
            <a:r>
              <a:rPr lang="en-US" altLang="ja-JP" kern="100" dirty="0">
                <a:latin typeface="Meiryo UI"/>
                <a:ea typeface="Meiryo UI"/>
              </a:rPr>
              <a:t>2</a:t>
            </a:r>
            <a:r>
              <a:rPr lang="ja-JP" kern="100" dirty="0">
                <a:latin typeface="Meiryo UI"/>
                <a:ea typeface="Meiryo UI"/>
              </a:rPr>
              <a:t>点目は、業務全体の見直しを行いました。</a:t>
            </a:r>
            <a:r>
              <a:rPr lang="en-US" altLang="ja-JP" kern="100" dirty="0">
                <a:latin typeface="Meiryo UI"/>
                <a:ea typeface="Meiryo UI"/>
              </a:rPr>
              <a:t>Excel</a:t>
            </a:r>
            <a:r>
              <a:rPr lang="ja-JP" kern="100" dirty="0">
                <a:latin typeface="Meiryo UI"/>
                <a:ea typeface="Meiryo UI"/>
              </a:rPr>
              <a:t>で進捗状況を一目でわかるようにし、差を埋められるように工夫しました。</a:t>
            </a:r>
            <a:endParaRPr lang="ja-JP" altLang="en-US">
              <a:latin typeface="Meiryo UI"/>
              <a:ea typeface="Meiryo UI"/>
            </a:endParaRPr>
          </a:p>
          <a:p>
            <a:r>
              <a:rPr lang="ja-JP" altLang="en-US" kern="100">
                <a:latin typeface="Meiryo UI"/>
                <a:ea typeface="Meiryo UI"/>
              </a:rPr>
              <a:t>これにより、チーム全体で進捗報告がしやすくなりました。</a:t>
            </a:r>
          </a:p>
          <a:p>
            <a:endParaRPr lang="en-US" altLang="ja-JP" kern="100">
              <a:latin typeface="Meiryo UI"/>
              <a:ea typeface="Meiryo UI"/>
            </a:endParaRPr>
          </a:p>
          <a:p>
            <a:r>
              <a:rPr lang="en-US" altLang="ja-JP" kern="100" err="1">
                <a:latin typeface="Meiryo UI"/>
                <a:ea typeface="Meiryo UI"/>
              </a:rPr>
              <a:t>総括は以上となります</a:t>
            </a:r>
            <a:r>
              <a:rPr lang="en-US" altLang="ja-JP" kern="100">
                <a:latin typeface="Meiryo UI"/>
                <a:ea typeface="Meiryo UI"/>
              </a:rPr>
              <a:t>。</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129650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latin typeface="Meiryo UI"/>
              <a:ea typeface="Meiryo UI"/>
            </a:endParaRPr>
          </a:p>
          <a:p>
            <a:r>
              <a:rPr lang="ja-JP" altLang="en-US" dirty="0">
                <a:latin typeface="Meiryo UI"/>
                <a:ea typeface="Meiryo UI"/>
              </a:rPr>
              <a:t>ここからはPLUS DOJOを終えて成長したことについて、一人ずつ発表いたします。</a:t>
            </a:r>
          </a:p>
          <a:p>
            <a:endParaRPr lang="ja-JP" altLang="en-US" dirty="0"/>
          </a:p>
          <a:p>
            <a:r>
              <a:rPr lang="ja-JP" altLang="en-US" dirty="0">
                <a:latin typeface="Meiryo UI"/>
                <a:ea typeface="Meiryo UI"/>
              </a:rPr>
              <a:t>～竹田ここまで話す～</a:t>
            </a:r>
            <a:endParaRPr lang="ja-JP" altLang="en-US" dirty="0"/>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23</a:t>
            </a:fld>
            <a:endParaRPr lang="ja-JP" altLang="en-US"/>
          </a:p>
        </p:txBody>
      </p:sp>
    </p:spTree>
    <p:extLst>
      <p:ext uri="{BB962C8B-B14F-4D97-AF65-F5344CB8AC3E}">
        <p14:creationId xmlns:p14="http://schemas.microsoft.com/office/powerpoint/2010/main" val="2919320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ja-JP" kern="100">
                <a:latin typeface="游明朝"/>
                <a:ea typeface="游明朝"/>
                <a:cs typeface="Times New Roman" panose="02020603050405020304" pitchFamily="18" charset="0"/>
              </a:rPr>
              <a:t>コミュニケーション担当の川上です。私個人の成果は</a:t>
            </a:r>
            <a:r>
              <a:rPr lang="ja-JP" altLang="ja-JP" sz="1200" kern="100">
                <a:effectLst/>
                <a:latin typeface="游明朝"/>
                <a:ea typeface="游明朝"/>
                <a:cs typeface="Times New Roman" panose="02020603050405020304" pitchFamily="18" charset="0"/>
              </a:rPr>
              <a:t>コミュニケーション能力です。</a:t>
            </a:r>
          </a:p>
          <a:p>
            <a:pPr algn="l"/>
            <a:r>
              <a:rPr lang="ja-JP" altLang="ja-JP" sz="1200" kern="100">
                <a:effectLst/>
                <a:latin typeface="游明朝"/>
                <a:ea typeface="游明朝"/>
                <a:cs typeface="Times New Roman" panose="02020603050405020304" pitchFamily="18" charset="0"/>
              </a:rPr>
              <a:t>研修を経て自分の意見や考えを相手に的確に伝える「話す力」、相槌や聴く態度を通して相手が話しやすいような環境を作る「聴く力」が身につきました。</a:t>
            </a:r>
          </a:p>
          <a:p>
            <a:pPr algn="l"/>
            <a:r>
              <a:rPr lang="en-US" altLang="ja-JP" sz="1200" kern="100">
                <a:effectLst/>
                <a:latin typeface="游明朝"/>
                <a:ea typeface="游明朝"/>
                <a:cs typeface="Times New Roman" panose="02020603050405020304" pitchFamily="18" charset="0"/>
              </a:rPr>
              <a:t> </a:t>
            </a:r>
            <a:r>
              <a:rPr lang="en-US" altLang="ja-JP" kern="100">
                <a:latin typeface="游明朝"/>
                <a:ea typeface="游明朝"/>
                <a:cs typeface="Times New Roman" panose="02020603050405020304" pitchFamily="18" charset="0"/>
              </a:rPr>
              <a:t>今後の課題は知識のインプットとアウトプットです。研修に参加しましたがまだま知識不足を痛感しています。一人前のエンジニアになるために、先輩社員からたくさんのことを吸収したり自己学習に励みます。</a:t>
            </a:r>
            <a:endParaRPr lang="ja-JP" altLang="en-US" kern="100">
              <a:latin typeface="游明朝"/>
              <a:ea typeface="游明朝"/>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536485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lang="ja-JP" altLang="ja-JP" kern="100">
              <a:latin typeface="游明朝"/>
              <a:ea typeface="游明朝"/>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18168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kern="100" dirty="0">
                <a:latin typeface="游明朝"/>
                <a:ea typeface="游明朝"/>
                <a:cs typeface="Times New Roman" panose="02020603050405020304" pitchFamily="18" charset="0"/>
              </a:rPr>
              <a:t>リーダの私佐久間の成果はコミュニケーション力が身につきました。はじめは講師に話しかけることすら困難だったところから話す力・聴く力を養ってリーダとしてメンバをまとめることができるようになりました。課題としては知識不足が目立つので、今後はより勉強していき、エンジニアとして技術力を上げていきます。（佐久間）</a:t>
            </a:r>
            <a:endParaRPr lang="ja-JP" altLang="en-US" kern="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420621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kern="100">
                <a:latin typeface="Meiryo UI"/>
                <a:ea typeface="Meiryo UI"/>
              </a:rPr>
              <a:t>僕が大きな成果だと考えているのは、PGにおいて試行錯誤できるだけの技術の習得と、試行錯誤で解決できないものの見極めの能力が養われたことです。またわからないときに自分の中で「何がわからないのか」「</a:t>
            </a:r>
            <a:r>
              <a:rPr lang="en-US" kern="100" err="1">
                <a:latin typeface="Meiryo UI"/>
                <a:ea typeface="Meiryo UI"/>
              </a:rPr>
              <a:t>何をやってみたのか」を整理して質問することができるようになりました</a:t>
            </a:r>
            <a:r>
              <a:rPr lang="en-US" kern="100">
                <a:latin typeface="Meiryo UI"/>
                <a:ea typeface="Meiryo UI"/>
              </a:rPr>
              <a:t>。</a:t>
            </a:r>
            <a:endParaRPr lang="en-US">
              <a:latin typeface="Meiryo UI"/>
              <a:ea typeface="Meiryo UI"/>
            </a:endParaRPr>
          </a:p>
          <a:p>
            <a:r>
              <a:rPr lang="en-US" kern="100">
                <a:latin typeface="Meiryo UI"/>
                <a:ea typeface="Meiryo UI"/>
              </a:rPr>
              <a:t>また、全員で同じコードを書いた学生時代や５月の個人作業と比べ、チーム全員が別々なもの制作する６月では、特にチーム連携を経験することができました。（</a:t>
            </a:r>
            <a:r>
              <a:rPr lang="en-US" kern="100" err="1">
                <a:latin typeface="Meiryo UI"/>
                <a:ea typeface="Meiryo UI"/>
              </a:rPr>
              <a:t>清水</a:t>
            </a:r>
            <a:r>
              <a:rPr lang="en-US" kern="100">
                <a:latin typeface="Meiryo UI"/>
                <a:ea typeface="Meiryo UI"/>
              </a:rPr>
              <a:t>）</a:t>
            </a:r>
            <a:endParaRPr lang="en-US">
              <a:latin typeface="Meiryo UI"/>
              <a:ea typeface="Meiryo UI"/>
            </a:endParaRPr>
          </a:p>
          <a:p>
            <a:pPr algn="l"/>
            <a:endParaRPr lang="en-US" altLang="ja-JP" sz="1200" kern="100">
              <a:effectLst/>
              <a:latin typeface="游明朝" panose="02020400000000000000" pitchFamily="18" charset="-128"/>
              <a:ea typeface="游明朝" panose="02020400000000000000" pitchFamily="18" charset="-128"/>
              <a:cs typeface="Times New Roman" panose="02020603050405020304" pitchFamily="18" charset="0"/>
            </a:endParaRPr>
          </a:p>
          <a:p>
            <a:endParaRPr lang="ja-JP" altLang="ja-JP" kern="100">
              <a:latin typeface="游明朝" panose="02020400000000000000" pitchFamily="18" charset="-128"/>
              <a:ea typeface="游明朝" panose="02020400000000000000" pitchFamily="18" charset="-128"/>
              <a:cs typeface="Times New Roman" panose="02020603050405020304" pitchFamily="18" charset="0"/>
            </a:endParaRPr>
          </a:p>
          <a:p>
            <a:pPr algn="just"/>
            <a:endParaRPr lang="ja-JP" altLang="ja-JP" kern="100">
              <a:latin typeface="游明朝"/>
              <a:ea typeface="游明朝"/>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731504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200" kern="100">
                <a:effectLst/>
                <a:latin typeface="游明朝"/>
                <a:ea typeface="游明朝"/>
                <a:cs typeface="Times New Roman" panose="02020603050405020304" pitchFamily="18" charset="0"/>
              </a:rPr>
              <a:t>質問をすることに対しての壁が消えたことです。</a:t>
            </a:r>
            <a:endParaRPr lang="ja-JP" altLang="ja-JP" sz="1200" kern="100">
              <a:effectLst/>
              <a:latin typeface="游明朝" panose="02020400000000000000" pitchFamily="18" charset="-128"/>
              <a:ea typeface="游明朝" panose="02020400000000000000" pitchFamily="18" charset="-128"/>
              <a:cs typeface="Times New Roman" panose="02020603050405020304" pitchFamily="18" charset="0"/>
            </a:endParaRPr>
          </a:p>
          <a:p>
            <a:pPr algn="just"/>
            <a:r>
              <a:rPr lang="ja-JP" altLang="ja-JP" sz="1200" kern="100">
                <a:effectLst/>
                <a:latin typeface="游明朝"/>
                <a:ea typeface="游明朝"/>
                <a:cs typeface="Times New Roman" panose="02020603050405020304" pitchFamily="18" charset="0"/>
              </a:rPr>
              <a:t>研修開始間もない頃は、疑問に思っても自分の中だけで考え込む癖がありましたが、伝えないと何も変わらないことを知り、わからないことを伝えられるようになりました。</a:t>
            </a:r>
            <a:r>
              <a:rPr lang="ja-JP" altLang="en-US" kern="100">
                <a:latin typeface="游明朝"/>
                <a:ea typeface="游明朝"/>
                <a:cs typeface="Times New Roman" panose="02020603050405020304" pitchFamily="18" charset="0"/>
              </a:rPr>
              <a:t>今後としましては​​、様々な視点で物事が見れるように想像力と、</a:t>
            </a:r>
          </a:p>
          <a:p>
            <a:pPr algn="just"/>
            <a:r>
              <a:rPr lang="ja-JP" altLang="en-US" kern="100">
                <a:latin typeface="游明朝"/>
                <a:ea typeface="游明朝"/>
                <a:cs typeface="Times New Roman" panose="02020603050405020304" pitchFamily="18" charset="0"/>
              </a:rPr>
              <a:t>自分で理解し、作成できるように技術面のスキルを伸ばていきたいです。以上です。</a:t>
            </a:r>
          </a:p>
          <a:p>
            <a:pPr algn="just"/>
            <a:r>
              <a:rPr lang="ja-JP" altLang="en-US" sz="1200" kern="100">
                <a:effectLst/>
                <a:latin typeface="游明朝"/>
                <a:ea typeface="游明朝"/>
                <a:cs typeface="Times New Roman" panose="02020603050405020304" pitchFamily="18" charset="0"/>
              </a:rPr>
              <a:t>（竹田）</a:t>
            </a:r>
            <a:endParaRPr lang="ja-JP" altLang="ja-JP" sz="1200" kern="100">
              <a:effectLst/>
              <a:latin typeface="游明朝"/>
              <a:ea typeface="游明朝"/>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95247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Meiryo UI"/>
                <a:ea typeface="Meiryo UI"/>
              </a:rPr>
              <a:t>最後に、発表担当の吉田が発表いたします。</a:t>
            </a:r>
          </a:p>
          <a:p>
            <a:r>
              <a:rPr lang="ja-JP" altLang="en-US">
                <a:latin typeface="Meiryo UI"/>
                <a:ea typeface="Meiryo UI"/>
              </a:rPr>
              <a:t>私が成果だと感じる点は、人を頼れるようになったことです。</a:t>
            </a:r>
            <a:endParaRPr lang="ja-JP" altLang="ja-JP" kern="100">
              <a:latin typeface="游明朝"/>
              <a:ea typeface="游明朝"/>
              <a:cs typeface="Times New Roman" panose="02020603050405020304" pitchFamily="18" charset="0"/>
            </a:endParaRPr>
          </a:p>
          <a:p>
            <a:r>
              <a:rPr lang="ja-JP" altLang="en-US">
                <a:latin typeface="Meiryo UI"/>
                <a:ea typeface="Meiryo UI"/>
              </a:rPr>
              <a:t>わからないことや不安に感じたことについて、自身で抱え込まずに誰かに頼る、ということを積極的に行えるようになりました。</a:t>
            </a:r>
          </a:p>
          <a:p>
            <a:r>
              <a:rPr lang="ja-JP" altLang="en-US">
                <a:latin typeface="Meiryo UI"/>
                <a:ea typeface="Meiryo UI"/>
              </a:rPr>
              <a:t>まだ、今後の課題といたしましては、事前の知識などの準備や、作業の見積もり・見通しなどについて見極めといった、計画性を身につけることが挙げられます。</a:t>
            </a:r>
          </a:p>
          <a:p>
            <a:r>
              <a:rPr lang="ja-JP" altLang="en-US">
                <a:latin typeface="Meiryo UI"/>
                <a:ea typeface="Meiryo UI"/>
              </a:rPr>
              <a:t>各個人の成果の発表は以上になります。</a:t>
            </a:r>
            <a:endParaRPr lang="ja-JP" altLang="en-US"/>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398793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a:latin typeface="Meiryo UI"/>
                <a:ea typeface="Meiryo UI"/>
              </a:rPr>
              <a:t>以上がB-2チームの成果発表となります。</a:t>
            </a:r>
          </a:p>
          <a:p>
            <a:r>
              <a:rPr lang="ja-JP" altLang="en-US">
                <a:latin typeface="Meiryo UI"/>
                <a:ea typeface="Meiryo UI"/>
              </a:rPr>
              <a:t>ご清聴ありがとうございました。</a:t>
            </a:r>
            <a:endParaRPr lang="ja-JP" altLang="en-US"/>
          </a:p>
        </p:txBody>
      </p:sp>
      <p:sp>
        <p:nvSpPr>
          <p:cNvPr id="4" name="スライド番号プレースホルダー 3"/>
          <p:cNvSpPr>
            <a:spLocks noGrp="1"/>
          </p:cNvSpPr>
          <p:nvPr>
            <p:ph type="sldNum" sz="quarter" idx="5"/>
          </p:nvPr>
        </p:nvSpPr>
        <p:spPr/>
        <p:txBody>
          <a:bodyPr rtlCol="0"/>
          <a:lstStyle/>
          <a:p>
            <a:pPr rtl="0"/>
            <a:fld id="{D4B9A9E5-4F7F-4A7D-9DE1-899232329269}" type="slidenum">
              <a:rPr lang="en-US" altLang="ja-JP" smtClean="0"/>
              <a:t>30</a:t>
            </a:fld>
            <a:endParaRPr lang="ja-JP" altLang="en-US"/>
          </a:p>
        </p:txBody>
      </p:sp>
    </p:spTree>
    <p:extLst>
      <p:ext uri="{BB962C8B-B14F-4D97-AF65-F5344CB8AC3E}">
        <p14:creationId xmlns:p14="http://schemas.microsoft.com/office/powerpoint/2010/main" val="1703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ja-JP" sz="1200" kern="100">
                <a:effectLst/>
                <a:latin typeface="游明朝" panose="02020400000000000000" pitchFamily="18" charset="-128"/>
                <a:ea typeface="游明朝" panose="02020400000000000000" pitchFamily="18" charset="-128"/>
                <a:cs typeface="Times New Roman" panose="02020603050405020304" pitchFamily="18" charset="0"/>
              </a:rPr>
              <a:t>まずは導入についてです。</a:t>
            </a:r>
          </a:p>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3</a:t>
            </a:fld>
            <a:endParaRPr lang="ja-JP" altLang="en-US"/>
          </a:p>
        </p:txBody>
      </p:sp>
    </p:spTree>
    <p:extLst>
      <p:ext uri="{BB962C8B-B14F-4D97-AF65-F5344CB8AC3E}">
        <p14:creationId xmlns:p14="http://schemas.microsoft.com/office/powerpoint/2010/main" val="215459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ja-JP" sz="1200" kern="100" dirty="0">
                <a:effectLst/>
                <a:latin typeface="游明朝"/>
                <a:ea typeface="游明朝"/>
                <a:cs typeface="Times New Roman" panose="02020603050405020304" pitchFamily="18" charset="0"/>
              </a:rPr>
              <a:t>私たちは、「</a:t>
            </a:r>
            <a:r>
              <a:rPr lang="en-US" altLang="ja-JP" sz="1200" kern="100" dirty="0">
                <a:solidFill>
                  <a:srgbClr val="000000"/>
                </a:solidFill>
                <a:effectLst/>
                <a:latin typeface="游明朝"/>
                <a:ea typeface="游明朝"/>
                <a:cs typeface="Times New Roman" panose="02020603050405020304" pitchFamily="18" charset="0"/>
              </a:rPr>
              <a:t>20</a:t>
            </a:r>
            <a:r>
              <a:rPr lang="ja-JP" altLang="ja-JP" sz="1200" kern="100" dirty="0">
                <a:solidFill>
                  <a:srgbClr val="000000"/>
                </a:solidFill>
                <a:effectLst/>
                <a:latin typeface="游明朝"/>
                <a:ea typeface="游明朝"/>
                <a:cs typeface="Times New Roman" panose="02020603050405020304" pitchFamily="18" charset="0"/>
              </a:rPr>
              <a:t>代の若手</a:t>
            </a:r>
            <a:r>
              <a:rPr lang="en-US" altLang="ja-JP" sz="1200" kern="100" dirty="0">
                <a:solidFill>
                  <a:srgbClr val="000000"/>
                </a:solidFill>
                <a:effectLst/>
                <a:latin typeface="游明朝"/>
                <a:ea typeface="游明朝"/>
                <a:cs typeface="Times New Roman" panose="02020603050405020304" pitchFamily="18" charset="0"/>
              </a:rPr>
              <a:t>IT</a:t>
            </a:r>
            <a:r>
              <a:rPr lang="ja-JP" altLang="ja-JP" sz="1200" kern="100" dirty="0">
                <a:solidFill>
                  <a:srgbClr val="000000"/>
                </a:solidFill>
                <a:effectLst/>
                <a:latin typeface="游明朝"/>
                <a:ea typeface="游明朝"/>
                <a:cs typeface="Times New Roman" panose="02020603050405020304" pitchFamily="18" charset="0"/>
              </a:rPr>
              <a:t>社員及び</a:t>
            </a:r>
            <a:r>
              <a:rPr lang="en-US" altLang="ja-JP" sz="1200" kern="100" dirty="0">
                <a:solidFill>
                  <a:srgbClr val="000000"/>
                </a:solidFill>
                <a:effectLst/>
                <a:latin typeface="游明朝"/>
                <a:ea typeface="游明朝"/>
                <a:cs typeface="Times New Roman" panose="02020603050405020304" pitchFamily="18" charset="0"/>
              </a:rPr>
              <a:t>IT</a:t>
            </a:r>
            <a:r>
              <a:rPr lang="ja-JP" altLang="ja-JP" sz="1200" kern="100" dirty="0">
                <a:solidFill>
                  <a:srgbClr val="000000"/>
                </a:solidFill>
                <a:effectLst/>
                <a:latin typeface="游明朝"/>
                <a:ea typeface="游明朝"/>
                <a:cs typeface="Times New Roman" panose="02020603050405020304" pitchFamily="18" charset="0"/>
              </a:rPr>
              <a:t>の資格が欲しい人に対して</a:t>
            </a:r>
            <a:r>
              <a:rPr lang="en-US" altLang="ja-JP" sz="1200" kern="100" dirty="0">
                <a:solidFill>
                  <a:srgbClr val="000000"/>
                </a:solidFill>
                <a:effectLst/>
                <a:latin typeface="游明朝"/>
                <a:ea typeface="游明朝"/>
                <a:cs typeface="Times New Roman" panose="02020603050405020304" pitchFamily="18" charset="0"/>
              </a:rPr>
              <a:t>IT</a:t>
            </a:r>
            <a:r>
              <a:rPr lang="ja-JP" altLang="ja-JP" sz="1200" kern="100" dirty="0">
                <a:solidFill>
                  <a:srgbClr val="000000"/>
                </a:solidFill>
                <a:effectLst/>
                <a:latin typeface="游明朝"/>
                <a:ea typeface="游明朝"/>
                <a:cs typeface="Times New Roman" panose="02020603050405020304" pitchFamily="18" charset="0"/>
              </a:rPr>
              <a:t>関連の資格取得サポートを行う」</a:t>
            </a:r>
            <a:r>
              <a:rPr lang="en-US" altLang="ja-JP" sz="1200" kern="100" dirty="0" err="1">
                <a:solidFill>
                  <a:srgbClr val="000000"/>
                </a:solidFill>
                <a:effectLst/>
                <a:latin typeface="游明朝"/>
                <a:ea typeface="游明朝"/>
                <a:cs typeface="Times New Roman" panose="02020603050405020304" pitchFamily="18" charset="0"/>
              </a:rPr>
              <a:t>todo</a:t>
            </a:r>
            <a:r>
              <a:rPr lang="ja-JP" altLang="ja-JP" sz="1200" kern="100" dirty="0">
                <a:solidFill>
                  <a:srgbClr val="000000"/>
                </a:solidFill>
                <a:effectLst/>
                <a:latin typeface="游明朝"/>
                <a:ea typeface="游明朝"/>
                <a:cs typeface="Times New Roman" panose="02020603050405020304" pitchFamily="18" charset="0"/>
              </a:rPr>
              <a:t>管理アプリ</a:t>
            </a:r>
            <a:r>
              <a:rPr lang="en-US" altLang="ja-JP" sz="1200" kern="100" dirty="0">
                <a:solidFill>
                  <a:srgbClr val="000000"/>
                </a:solidFill>
                <a:effectLst/>
                <a:latin typeface="游明朝"/>
                <a:ea typeface="游明朝"/>
                <a:cs typeface="Times New Roman" panose="02020603050405020304" pitchFamily="18" charset="0"/>
              </a:rPr>
              <a:t>TASUMA</a:t>
            </a:r>
            <a:r>
              <a:rPr lang="ja-JP" altLang="ja-JP" sz="1200" kern="100" dirty="0">
                <a:solidFill>
                  <a:srgbClr val="000000"/>
                </a:solidFill>
                <a:effectLst/>
                <a:latin typeface="游明朝"/>
                <a:ea typeface="游明朝"/>
                <a:cs typeface="Times New Roman" panose="02020603050405020304" pitchFamily="18" charset="0"/>
              </a:rPr>
              <a:t>を作成致しました。</a:t>
            </a:r>
            <a:endParaRPr lang="ja-JP" altLang="ja-JP" sz="1200" kern="100" dirty="0">
              <a:effectLst/>
              <a:latin typeface="游明朝"/>
              <a:ea typeface="游明朝"/>
              <a:cs typeface="Times New Roman" panose="02020603050405020304" pitchFamily="18" charset="0"/>
            </a:endParaRPr>
          </a:p>
          <a:p>
            <a:r>
              <a:rPr lang="ja-JP" altLang="en-US" kern="100">
                <a:solidFill>
                  <a:srgbClr val="000000"/>
                </a:solidFill>
                <a:latin typeface="游明朝"/>
                <a:ea typeface="游明朝"/>
                <a:cs typeface="Times New Roman" panose="02020603050405020304" pitchFamily="18" charset="0"/>
              </a:rPr>
              <a:t>由来は</a:t>
            </a:r>
            <a:r>
              <a:rPr lang="ja-JP" altLang="en-US" kern="100" dirty="0">
                <a:solidFill>
                  <a:srgbClr val="000000"/>
                </a:solidFill>
                <a:latin typeface="游明朝"/>
                <a:ea typeface="游明朝"/>
                <a:cs typeface="Times New Roman" panose="02020603050405020304" pitchFamily="18" charset="0"/>
              </a:rPr>
              <a:t>タスクマネジメントからTASUMAと名付けました。スタディサプリのIT特化版と考えていただければ幸いです。</a:t>
            </a:r>
          </a:p>
          <a:p>
            <a:pPr algn="l"/>
            <a:r>
              <a:rPr lang="en-US" altLang="ja-JP" sz="1200" kern="100" dirty="0">
                <a:solidFill>
                  <a:srgbClr val="000000"/>
                </a:solidFill>
                <a:effectLst/>
                <a:latin typeface="游明朝"/>
                <a:ea typeface="游明朝"/>
                <a:cs typeface="Times New Roman" panose="02020603050405020304" pitchFamily="18" charset="0"/>
              </a:rPr>
              <a:t> </a:t>
            </a:r>
            <a:endParaRPr lang="ja-JP" altLang="ja-JP" sz="1200" kern="100" dirty="0">
              <a:effectLst/>
              <a:latin typeface="游明朝"/>
              <a:ea typeface="游明朝"/>
              <a:cs typeface="Times New Roman" panose="02020603050405020304" pitchFamily="18" charset="0"/>
            </a:endParaRPr>
          </a:p>
          <a:p>
            <a:pPr algn="l"/>
            <a:r>
              <a:rPr lang="ja-JP" altLang="ja-JP" sz="1200" kern="100" dirty="0">
                <a:solidFill>
                  <a:srgbClr val="000000"/>
                </a:solidFill>
                <a:effectLst/>
                <a:latin typeface="游明朝"/>
                <a:ea typeface="游明朝"/>
                <a:cs typeface="Times New Roman" panose="02020603050405020304" pitchFamily="18" charset="0"/>
              </a:rPr>
              <a:t>想定利用者は、</a:t>
            </a:r>
            <a:r>
              <a:rPr lang="en-US" altLang="ja-JP" sz="1200" kern="100" dirty="0">
                <a:solidFill>
                  <a:srgbClr val="000000"/>
                </a:solidFill>
                <a:effectLst/>
                <a:latin typeface="游明朝"/>
                <a:ea typeface="游明朝"/>
                <a:cs typeface="Times New Roman" panose="02020603050405020304" pitchFamily="18" charset="0"/>
              </a:rPr>
              <a:t>20</a:t>
            </a:r>
            <a:r>
              <a:rPr lang="ja-JP" altLang="ja-JP" sz="1200" kern="100" dirty="0">
                <a:solidFill>
                  <a:srgbClr val="000000"/>
                </a:solidFill>
                <a:effectLst/>
                <a:latin typeface="游明朝"/>
                <a:ea typeface="游明朝"/>
                <a:cs typeface="Times New Roman" panose="02020603050405020304" pitchFamily="18" charset="0"/>
              </a:rPr>
              <a:t>代の若手</a:t>
            </a:r>
            <a:r>
              <a:rPr lang="en-US" altLang="ja-JP" sz="1200" kern="100" dirty="0">
                <a:solidFill>
                  <a:srgbClr val="000000"/>
                </a:solidFill>
                <a:effectLst/>
                <a:latin typeface="游明朝"/>
                <a:ea typeface="游明朝"/>
                <a:cs typeface="Times New Roman" panose="02020603050405020304" pitchFamily="18" charset="0"/>
              </a:rPr>
              <a:t>IT</a:t>
            </a:r>
            <a:r>
              <a:rPr lang="ja-JP" altLang="ja-JP" sz="1200" kern="100" dirty="0">
                <a:solidFill>
                  <a:srgbClr val="000000"/>
                </a:solidFill>
                <a:effectLst/>
                <a:latin typeface="游明朝"/>
                <a:ea typeface="游明朝"/>
                <a:cs typeface="Times New Roman" panose="02020603050405020304" pitchFamily="18" charset="0"/>
              </a:rPr>
              <a:t>社員及び、</a:t>
            </a:r>
            <a:r>
              <a:rPr lang="en-US" altLang="ja-JP" sz="1200" kern="100" dirty="0">
                <a:solidFill>
                  <a:srgbClr val="000000"/>
                </a:solidFill>
                <a:effectLst/>
                <a:latin typeface="游明朝"/>
                <a:ea typeface="游明朝"/>
                <a:cs typeface="Times New Roman" panose="02020603050405020304" pitchFamily="18" charset="0"/>
              </a:rPr>
              <a:t>IT</a:t>
            </a:r>
            <a:r>
              <a:rPr lang="ja-JP" altLang="ja-JP" sz="1200" kern="100" dirty="0">
                <a:solidFill>
                  <a:srgbClr val="000000"/>
                </a:solidFill>
                <a:effectLst/>
                <a:latin typeface="游明朝"/>
                <a:ea typeface="游明朝"/>
                <a:cs typeface="Times New Roman" panose="02020603050405020304" pitchFamily="18" charset="0"/>
              </a:rPr>
              <a:t>の資格が欲しい人です。</a:t>
            </a:r>
            <a:endParaRPr lang="ja-JP" altLang="ja-JP" sz="1200" kern="100" dirty="0">
              <a:effectLst/>
              <a:latin typeface="游明朝"/>
              <a:ea typeface="游明朝"/>
              <a:cs typeface="Times New Roman" panose="02020603050405020304" pitchFamily="18" charset="0"/>
            </a:endParaRP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122475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ja-JP" sz="1200" kern="100" dirty="0">
                <a:solidFill>
                  <a:srgbClr val="000000"/>
                </a:solidFill>
                <a:effectLst/>
                <a:latin typeface="游明朝"/>
                <a:ea typeface="游明朝"/>
                <a:cs typeface="Times New Roman" panose="02020603050405020304" pitchFamily="18" charset="0"/>
              </a:rPr>
              <a:t>では、</a:t>
            </a:r>
            <a:r>
              <a:rPr lang="ja-JP" altLang="ja-JP" kern="100" dirty="0">
                <a:solidFill>
                  <a:srgbClr val="000000"/>
                </a:solidFill>
                <a:latin typeface="游明朝"/>
                <a:ea typeface="游明朝"/>
                <a:cs typeface="Times New Roman" panose="02020603050405020304" pitchFamily="18" charset="0"/>
              </a:rPr>
              <a:t>TASUMAの作成の経緯についてお話いたします。</a:t>
            </a:r>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algn="l"/>
            <a:r>
              <a:rPr lang="en-US" altLang="ja-JP" sz="1200" kern="100" dirty="0">
                <a:effectLst/>
                <a:latin typeface="游明朝"/>
                <a:ea typeface="游明朝"/>
                <a:cs typeface="Times New Roman" panose="02020603050405020304" pitchFamily="18" charset="0"/>
              </a:rPr>
              <a:t> </a:t>
            </a:r>
            <a:endParaRPr lang="ja-JP" altLang="ja-JP" sz="1200" kern="100" dirty="0">
              <a:effectLst/>
              <a:latin typeface="游明朝"/>
              <a:ea typeface="游明朝"/>
              <a:cs typeface="Times New Roman" panose="02020603050405020304" pitchFamily="18" charset="0"/>
            </a:endParaRPr>
          </a:p>
          <a:p>
            <a:pPr algn="just"/>
            <a:r>
              <a:rPr lang="ja-JP" altLang="ja-JP" sz="1200" kern="100" dirty="0">
                <a:effectLst/>
                <a:latin typeface="游明朝"/>
                <a:ea typeface="游明朝"/>
                <a:cs typeface="Times New Roman" panose="02020603050405020304" pitchFamily="18" charset="0"/>
              </a:rPr>
              <a:t>総務省の統計によれば、</a:t>
            </a:r>
            <a:r>
              <a:rPr lang="en-US" altLang="ja-JP" sz="1200" kern="100" dirty="0">
                <a:effectLst/>
                <a:latin typeface="游明朝"/>
                <a:ea typeface="游明朝"/>
                <a:cs typeface="Times New Roman" panose="02020603050405020304" pitchFamily="18" charset="0"/>
              </a:rPr>
              <a:t>IT</a:t>
            </a:r>
            <a:r>
              <a:rPr lang="ja-JP" altLang="ja-JP" sz="1200" kern="100" dirty="0">
                <a:effectLst/>
                <a:latin typeface="游明朝"/>
                <a:ea typeface="游明朝"/>
                <a:cs typeface="Times New Roman" panose="02020603050405020304" pitchFamily="18" charset="0"/>
              </a:rPr>
              <a:t>、いわゆる情報通信産業の実質国内総生産額（</a:t>
            </a:r>
            <a:r>
              <a:rPr lang="en-US" altLang="ja-JP" sz="1200" kern="100" dirty="0">
                <a:effectLst/>
                <a:latin typeface="游明朝"/>
                <a:ea typeface="游明朝"/>
                <a:cs typeface="Times New Roman" panose="02020603050405020304" pitchFamily="18" charset="0"/>
              </a:rPr>
              <a:t>2019</a:t>
            </a:r>
            <a:r>
              <a:rPr lang="ja-JP" altLang="ja-JP" sz="1200" kern="100" dirty="0">
                <a:effectLst/>
                <a:latin typeface="游明朝"/>
                <a:ea typeface="游明朝"/>
                <a:cs typeface="Times New Roman" panose="02020603050405020304" pitchFamily="18" charset="0"/>
              </a:rPr>
              <a:t>年）は</a:t>
            </a:r>
            <a:r>
              <a:rPr lang="en-US" altLang="ja-JP" sz="1200" kern="100" dirty="0">
                <a:effectLst/>
                <a:latin typeface="游明朝"/>
                <a:ea typeface="游明朝"/>
                <a:cs typeface="Times New Roman" panose="02020603050405020304" pitchFamily="18" charset="0"/>
              </a:rPr>
              <a:t>108.5</a:t>
            </a:r>
            <a:r>
              <a:rPr lang="ja-JP" altLang="ja-JP" sz="1200" kern="100" dirty="0">
                <a:effectLst/>
                <a:latin typeface="游明朝"/>
                <a:ea typeface="游明朝"/>
                <a:cs typeface="Times New Roman" panose="02020603050405020304" pitchFamily="18" charset="0"/>
              </a:rPr>
              <a:t>兆円で全産業の</a:t>
            </a:r>
            <a:r>
              <a:rPr lang="en-US" altLang="ja-JP" sz="1200" kern="100" dirty="0">
                <a:effectLst/>
                <a:latin typeface="游明朝"/>
                <a:ea typeface="游明朝"/>
                <a:cs typeface="Times New Roman" panose="02020603050405020304" pitchFamily="18" charset="0"/>
              </a:rPr>
              <a:t>10.7</a:t>
            </a:r>
            <a:r>
              <a:rPr lang="ja-JP" altLang="ja-JP" sz="1200" kern="100" dirty="0">
                <a:effectLst/>
                <a:latin typeface="游明朝"/>
                <a:ea typeface="游明朝"/>
                <a:cs typeface="Times New Roman" panose="02020603050405020304" pitchFamily="18" charset="0"/>
              </a:rPr>
              <a:t>％を占めています。これは、その他産業を除き、商業や医療・福祉などを抑えて第</a:t>
            </a:r>
            <a:r>
              <a:rPr lang="en-US" altLang="ja-JP" sz="1200" kern="100" dirty="0">
                <a:effectLst/>
                <a:latin typeface="游明朝"/>
                <a:ea typeface="游明朝"/>
                <a:cs typeface="Times New Roman" panose="02020603050405020304" pitchFamily="18" charset="0"/>
              </a:rPr>
              <a:t>1</a:t>
            </a:r>
            <a:r>
              <a:rPr lang="ja-JP" altLang="ja-JP" sz="1200" kern="100" dirty="0">
                <a:effectLst/>
                <a:latin typeface="游明朝"/>
                <a:ea typeface="游明朝"/>
                <a:cs typeface="Times New Roman" panose="02020603050405020304" pitchFamily="18" charset="0"/>
              </a:rPr>
              <a:t>位に位置付けられます。</a:t>
            </a:r>
          </a:p>
          <a:p>
            <a:pPr algn="just"/>
            <a:r>
              <a:rPr lang="en-US" altLang="ja-JP" sz="1200" kern="100" dirty="0">
                <a:effectLst/>
                <a:latin typeface="游明朝"/>
                <a:ea typeface="游明朝"/>
                <a:cs typeface="Times New Roman" panose="02020603050405020304" pitchFamily="18" charset="0"/>
              </a:rPr>
              <a:t>  </a:t>
            </a:r>
            <a:endParaRPr lang="ja-JP" altLang="ja-JP" sz="1200" kern="100" dirty="0">
              <a:effectLst/>
              <a:latin typeface="游明朝"/>
              <a:ea typeface="游明朝"/>
              <a:cs typeface="Times New Roman" panose="02020603050405020304" pitchFamily="18" charset="0"/>
            </a:endParaRPr>
          </a:p>
          <a:p>
            <a:pPr algn="just"/>
            <a:r>
              <a:rPr lang="en-US" altLang="ja-JP" kern="100" dirty="0" err="1">
                <a:latin typeface="游明朝"/>
                <a:ea typeface="游明朝"/>
                <a:cs typeface="Times New Roman" panose="02020603050405020304" pitchFamily="18" charset="0"/>
              </a:rPr>
              <a:t>このように、</a:t>
            </a:r>
            <a:r>
              <a:rPr lang="en-US" altLang="ja-JP" sz="1200" kern="100" dirty="0" err="1">
                <a:effectLst/>
                <a:latin typeface="游明朝"/>
                <a:ea typeface="游明朝"/>
                <a:cs typeface="Times New Roman" panose="02020603050405020304" pitchFamily="18" charset="0"/>
              </a:rPr>
              <a:t>IT</a:t>
            </a:r>
            <a:r>
              <a:rPr lang="ja-JP" altLang="ja-JP" sz="1200" kern="100" dirty="0">
                <a:effectLst/>
                <a:latin typeface="游明朝"/>
                <a:ea typeface="游明朝"/>
                <a:cs typeface="Times New Roman" panose="02020603050405020304" pitchFamily="18" charset="0"/>
              </a:rPr>
              <a:t>業界は私達の生活に大きな影響を与えており、なくてはならない業界であることが言えます。</a:t>
            </a:r>
          </a:p>
          <a:p>
            <a:pPr algn="just"/>
            <a:r>
              <a:rPr lang="en-US" altLang="ja-JP" sz="1200" kern="100" dirty="0">
                <a:effectLst/>
                <a:latin typeface="游明朝"/>
                <a:ea typeface="游明朝"/>
                <a:cs typeface="Times New Roman" panose="02020603050405020304" pitchFamily="18" charset="0"/>
              </a:rPr>
              <a:t> </a:t>
            </a:r>
            <a:endParaRPr lang="ja-JP" altLang="ja-JP" sz="1200" kern="100" dirty="0">
              <a:effectLst/>
              <a:latin typeface="游明朝"/>
              <a:ea typeface="游明朝"/>
              <a:cs typeface="Times New Roman" panose="02020603050405020304" pitchFamily="18" charset="0"/>
            </a:endParaRPr>
          </a:p>
          <a:p>
            <a:pPr algn="l"/>
            <a:r>
              <a:rPr lang="ja-JP" altLang="ja-JP" sz="1200" kern="100" dirty="0">
                <a:effectLst/>
                <a:latin typeface="游明朝"/>
                <a:ea typeface="游明朝"/>
                <a:cs typeface="Times New Roman" panose="02020603050405020304" pitchFamily="18" charset="0"/>
              </a:rPr>
              <a:t>したがって、</a:t>
            </a:r>
            <a:r>
              <a:rPr lang="en-US" altLang="ja-JP" kern="100" dirty="0">
                <a:latin typeface="游明朝"/>
                <a:ea typeface="游明朝"/>
                <a:cs typeface="Times New Roman" panose="02020603050405020304" pitchFamily="18" charset="0"/>
              </a:rPr>
              <a:t>IT</a:t>
            </a:r>
            <a:r>
              <a:rPr lang="ja-JP" altLang="en-US" kern="100" dirty="0">
                <a:latin typeface="游明朝"/>
                <a:ea typeface="游明朝"/>
                <a:cs typeface="Times New Roman" panose="02020603050405020304" pitchFamily="18" charset="0"/>
              </a:rPr>
              <a:t>関連の資格を取りたいと思っている人たちが増加する中で、TASUMA</a:t>
            </a:r>
            <a:r>
              <a:rPr lang="ja-JP" altLang="ja-JP" sz="1200" kern="100" dirty="0">
                <a:effectLst/>
                <a:latin typeface="游明朝"/>
                <a:ea typeface="游明朝"/>
                <a:cs typeface="Times New Roman" panose="02020603050405020304" pitchFamily="18" charset="0"/>
              </a:rPr>
              <a:t>があれば心強く、勉強のモチベーションも上がるのではないか？と思い作成しました。</a:t>
            </a:r>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altLang="ja-JP" sz="1200" b="0" i="0" u="none" strike="noStrike" kern="1200" cap="none" spc="0" normalizeH="0" baseline="0" noProof="0" smtClean="0">
                <a:ln>
                  <a:noFill/>
                </a:ln>
                <a:solidFill>
                  <a:prstClr val="black"/>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1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15459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a:t>
            </a:r>
            <a:r>
              <a:rPr kumimoji="1" lang="en-US" altLang="ja-JP" dirty="0"/>
              <a:t>TASUMA</a:t>
            </a:r>
            <a:r>
              <a:rPr kumimoji="1" lang="ja-JP" altLang="en-US" dirty="0"/>
              <a:t>の具体的な機能についてみていきます。</a:t>
            </a:r>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6</a:t>
            </a:fld>
            <a:endParaRPr lang="ja-JP" altLang="en-US"/>
          </a:p>
        </p:txBody>
      </p:sp>
    </p:spTree>
    <p:extLst>
      <p:ext uri="{BB962C8B-B14F-4D97-AF65-F5344CB8AC3E}">
        <p14:creationId xmlns:p14="http://schemas.microsoft.com/office/powerpoint/2010/main" val="117805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dirty="0"/>
              <a:t>今回</a:t>
            </a:r>
            <a:r>
              <a:rPr kumimoji="1" lang="ja-JP" altLang="en-US" dirty="0"/>
              <a:t>は大きく３つの機能をデモを通して紹介していきます。</a:t>
            </a:r>
            <a:endParaRPr kumimoji="1" lang="en-US" altLang="ja-JP" dirty="0"/>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7</a:t>
            </a:fld>
            <a:endParaRPr lang="ja-JP" altLang="en-US"/>
          </a:p>
        </p:txBody>
      </p:sp>
    </p:spTree>
    <p:extLst>
      <p:ext uri="{BB962C8B-B14F-4D97-AF65-F5344CB8AC3E}">
        <p14:creationId xmlns:p14="http://schemas.microsoft.com/office/powerpoint/2010/main" val="2508488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まず</a:t>
            </a:r>
            <a:r>
              <a:rPr kumimoji="1" lang="en-US" altLang="ja-JP" dirty="0">
                <a:latin typeface="Meiryo UI" panose="020B0604030504040204" pitchFamily="50" charset="-128"/>
                <a:ea typeface="Meiryo UI" panose="020B0604030504040204" pitchFamily="50" charset="-128"/>
              </a:rPr>
              <a:t>My</a:t>
            </a:r>
            <a:r>
              <a:rPr kumimoji="1" lang="ja-JP" altLang="en-US" dirty="0">
                <a:latin typeface="Meiryo UI" panose="020B0604030504040204" pitchFamily="50" charset="-128"/>
                <a:ea typeface="Meiryo UI" panose="020B0604030504040204" pitchFamily="50" charset="-128"/>
              </a:rPr>
              <a:t>資格及びマッチング機能です。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ユーザが目指す資格及び受験日の登録を</a:t>
            </a:r>
            <a:r>
              <a:rPr kumimoji="1" lang="en-US" altLang="ja-JP" dirty="0">
                <a:latin typeface="Meiryo UI" panose="020B0604030504040204" pitchFamily="50" charset="-128"/>
                <a:ea typeface="Meiryo UI" panose="020B0604030504040204" pitchFamily="50" charset="-128"/>
              </a:rPr>
              <a:t>My</a:t>
            </a:r>
            <a:r>
              <a:rPr kumimoji="1" lang="ja-JP" altLang="en-US" dirty="0">
                <a:latin typeface="Meiryo UI" panose="020B0604030504040204" pitchFamily="50" charset="-128"/>
                <a:ea typeface="Meiryo UI" panose="020B0604030504040204" pitchFamily="50" charset="-128"/>
              </a:rPr>
              <a:t>資格から行います。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私自身もそうですが、</a:t>
            </a:r>
            <a:r>
              <a:rPr kumimoji="1" lang="en-US" altLang="ja-JP" dirty="0">
                <a:latin typeface="Meiryo UI" panose="020B0604030504040204" pitchFamily="50" charset="-128"/>
                <a:ea typeface="Meiryo UI" panose="020B0604030504040204" pitchFamily="50" charset="-128"/>
              </a:rPr>
              <a:t>IT</a:t>
            </a:r>
            <a:r>
              <a:rPr kumimoji="1" lang="ja-JP" altLang="en-US" dirty="0">
                <a:latin typeface="Meiryo UI" panose="020B0604030504040204" pitchFamily="50" charset="-128"/>
                <a:ea typeface="Meiryo UI" panose="020B0604030504040204" pitchFamily="50" charset="-128"/>
              </a:rPr>
              <a:t>資格は多岐にわたっており、どのようなものを目指していくべきか迷っている人も多いかと思います。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本アプリはそのような人に向けて資格を紹介するマッチング機能を搭載しています。</a:t>
            </a:r>
          </a:p>
          <a:p>
            <a:endParaRPr kumimoji="1" lang="en-US" altLang="ja-JP"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8</a:t>
            </a:fld>
            <a:endParaRPr lang="ja-JP" altLang="en-US"/>
          </a:p>
        </p:txBody>
      </p:sp>
    </p:spTree>
    <p:extLst>
      <p:ext uri="{BB962C8B-B14F-4D97-AF65-F5344CB8AC3E}">
        <p14:creationId xmlns:p14="http://schemas.microsoft.com/office/powerpoint/2010/main" val="110023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latin typeface="NotoSansJP"/>
                <a:ea typeface="Meiryo UI"/>
              </a:rPr>
              <a:t>メニューから</a:t>
            </a:r>
            <a:r>
              <a:rPr lang="en-US" altLang="ja-JP" b="0" i="0" dirty="0">
                <a:solidFill>
                  <a:srgbClr val="1D1C1D"/>
                </a:solidFill>
                <a:effectLst/>
                <a:latin typeface="NotoSansJP"/>
                <a:ea typeface="Meiryo UI"/>
              </a:rPr>
              <a:t>My</a:t>
            </a:r>
            <a:r>
              <a:rPr lang="ja-JP" altLang="en-US" b="0" i="0" dirty="0">
                <a:solidFill>
                  <a:srgbClr val="1D1C1D"/>
                </a:solidFill>
                <a:effectLst/>
                <a:latin typeface="NotoSansJP"/>
                <a:ea typeface="Meiryo UI"/>
              </a:rPr>
              <a:t>資格に飛び、マッチング機能を利用します。</a:t>
            </a:r>
            <a:br>
              <a:rPr lang="ja-JP" altLang="en-US" dirty="0"/>
            </a:br>
            <a:r>
              <a:rPr lang="ja-JP" altLang="en-US" b="0" i="0" dirty="0">
                <a:solidFill>
                  <a:srgbClr val="1D1C1D"/>
                </a:solidFill>
                <a:effectLst/>
                <a:latin typeface="NotoSansJP"/>
                <a:ea typeface="Meiryo UI"/>
              </a:rPr>
              <a:t>質問が表示され回答をラジオボタンで選択します。ここでは初回利用を想定して、</a:t>
            </a:r>
            <a:r>
              <a:rPr lang="en-US" altLang="ja-JP" b="0" i="0" dirty="0">
                <a:solidFill>
                  <a:srgbClr val="1D1C1D"/>
                </a:solidFill>
                <a:effectLst/>
                <a:latin typeface="NotoSansJP"/>
                <a:ea typeface="Meiryo UI"/>
              </a:rPr>
              <a:t>IT</a:t>
            </a:r>
            <a:r>
              <a:rPr lang="ja-JP" altLang="en-US" b="0" i="0" dirty="0">
                <a:solidFill>
                  <a:srgbClr val="1D1C1D"/>
                </a:solidFill>
                <a:effectLst/>
                <a:latin typeface="NotoSansJP"/>
                <a:ea typeface="Meiryo UI"/>
              </a:rPr>
              <a:t>知識全般、レベルも「１」を選択していきます。今回は</a:t>
            </a:r>
            <a:r>
              <a:rPr lang="en-US" altLang="ja-JP" b="0" i="0" dirty="0">
                <a:solidFill>
                  <a:srgbClr val="1D1C1D"/>
                </a:solidFill>
                <a:effectLst/>
                <a:latin typeface="NotoSansJP"/>
                <a:ea typeface="Meiryo UI"/>
              </a:rPr>
              <a:t>IT</a:t>
            </a:r>
            <a:r>
              <a:rPr lang="ja-JP" altLang="en-US" b="0" i="0" dirty="0">
                <a:solidFill>
                  <a:srgbClr val="1D1C1D"/>
                </a:solidFill>
                <a:effectLst/>
                <a:latin typeface="NotoSansJP"/>
                <a:ea typeface="Meiryo UI"/>
              </a:rPr>
              <a:t>パスポートがマッチしました。資格名にカーソルを合わせると身につくスキルや受験者数などの概要が表示されます。</a:t>
            </a:r>
            <a:br>
              <a:rPr lang="ja-JP" altLang="en-US" dirty="0"/>
            </a:br>
            <a:r>
              <a:rPr lang="ja-JP" altLang="en-US" b="0" i="0" dirty="0">
                <a:solidFill>
                  <a:srgbClr val="1D1C1D"/>
                </a:solidFill>
                <a:effectLst/>
                <a:latin typeface="NotoSansJP"/>
                <a:ea typeface="Meiryo UI"/>
              </a:rPr>
              <a:t>資格を選択すると、直近の試験日程とおすすめ参考書のページに飛びます。おすすめ参考書は画像と名前、どちらを選択しても新しいタブで通販サイトに飛ぶようにしています。</a:t>
            </a:r>
            <a:br>
              <a:rPr lang="ja-JP" altLang="en-US" dirty="0"/>
            </a:br>
            <a:r>
              <a:rPr lang="ja-JP" altLang="en-US" b="0" i="0" dirty="0">
                <a:solidFill>
                  <a:srgbClr val="1D1C1D"/>
                </a:solidFill>
                <a:effectLst/>
                <a:latin typeface="NotoSansJP"/>
                <a:ea typeface="Meiryo UI"/>
              </a:rPr>
              <a:t>もどって自分が受ける試験日を選択し登録ボタンをクリックすると、試験日までの残り日数、本日の目標などがメニューに反映されます。</a:t>
            </a:r>
            <a:endParaRPr kumimoji="1" lang="ja-JP" altLang="en-US" dirty="0">
              <a:latin typeface="Meiryo UI"/>
              <a:ea typeface="Meiryo UI"/>
            </a:endParaRPr>
          </a:p>
        </p:txBody>
      </p:sp>
      <p:sp>
        <p:nvSpPr>
          <p:cNvPr id="4" name="スライド番号プレースホルダー 3"/>
          <p:cNvSpPr>
            <a:spLocks noGrp="1"/>
          </p:cNvSpPr>
          <p:nvPr>
            <p:ph type="sldNum" sz="quarter" idx="5"/>
          </p:nvPr>
        </p:nvSpPr>
        <p:spPr/>
        <p:txBody>
          <a:bodyPr/>
          <a:lstStyle/>
          <a:p>
            <a:pPr rtl="0"/>
            <a:fld id="{D4B9A9E5-4F7F-4A7D-9DE1-899232329269}" type="slidenum">
              <a:rPr lang="en-US" altLang="ja-JP" smtClean="0"/>
              <a:t>9</a:t>
            </a:fld>
            <a:endParaRPr lang="ja-JP" altLang="en-US"/>
          </a:p>
        </p:txBody>
      </p:sp>
    </p:spTree>
    <p:extLst>
      <p:ext uri="{BB962C8B-B14F-4D97-AF65-F5344CB8AC3E}">
        <p14:creationId xmlns:p14="http://schemas.microsoft.com/office/powerpoint/2010/main" val="34319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8" name="グラフィック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コンテンツ 3 列">
    <p:bg>
      <p:bgPr>
        <a:solidFill>
          <a:schemeClr val="accent2"/>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1" name="テキスト プレースホルダー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2" name="テキスト プレースホルダー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3" name="テキスト プレースホルダー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4" name="テキスト プレースホルダー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2" name="テキスト プレースホルダー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13" name="テキスト プレースホルダー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2" name="直線​​コネクタ(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S)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グラフィック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グラフィック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コンテンツ 2 列">
    <p:bg>
      <p:bgPr>
        <a:solidFill>
          <a:schemeClr val="bg1"/>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6" name="テキスト プレースホルダー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8" name="テキスト プレースホルダー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9" name="テキスト プレースホルダー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0" name="テキスト プレースホルダー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3" name="テキスト プレースホルダー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4" name="テキスト プレースホルダー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2" name="グラフィック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概要">
    <p:bg>
      <p:bgPr>
        <a:solidFill>
          <a:schemeClr val="accent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A3821F-4537-4AE7-8829-C2E3AE60F6E1}"/>
              </a:ext>
            </a:extLst>
          </p:cNvPr>
          <p:cNvSpPr>
            <a:spLocks noGrp="1"/>
          </p:cNvSpPr>
          <p:nvPr>
            <p:ph type="title"/>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14" name="直線​​コネクタ(S)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コネクタ(S)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付プレースホルダー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10" name="フッター プレースホルダー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11" name="スライド番号プレースホルダー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2932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セクション区切り">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ja-JP" altLang="en-US" noProof="0"/>
              <a:t>クリックしてマスター タイトルのスタイルを編集</a:t>
            </a:r>
          </a:p>
        </p:txBody>
      </p:sp>
      <p:pic>
        <p:nvPicPr>
          <p:cNvPr id="5" name="グラフィック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pic>
        <p:nvPicPr>
          <p:cNvPr id="7" name="グラフィック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タイトル 1">
            <a:extLst>
              <a:ext uri="{FF2B5EF4-FFF2-40B4-BE49-F238E27FC236}">
                <a16:creationId xmlns:a16="http://schemas.microsoft.com/office/drawing/2014/main" id="{C2FF67A8-55FA-435D-A18C-96D63D22B53E}"/>
              </a:ext>
            </a:extLst>
          </p:cNvPr>
          <p:cNvSpPr>
            <a:spLocks noGrp="1"/>
          </p:cNvSpPr>
          <p:nvPr>
            <p:ph type="title"/>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cxnSp>
        <p:nvCxnSpPr>
          <p:cNvPr id="9" name="直線​​コネクタ(S)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プレースホルダー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2" name="テキスト プレースホルダー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3" name="テキスト プレースホルダー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4" name="テキスト プレースホルダー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5" name="テキスト プレースホルダー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6" name="テキスト プレースホルダー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7" name="日付プレースホルダー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18" name="フッター プレースホルダー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19" name="スライド番号プレースホルダー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64798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段組">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クリックしてマスター テキストを編集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21" name="テキスト プレースホルダー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16" name="直線​​コネクタ(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市場の比較">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3" name="テキスト プレースホルダー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4" name="テキスト プレースホルダー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クリックして編集する</a:t>
            </a:r>
          </a:p>
        </p:txBody>
      </p:sp>
      <p:pic>
        <p:nvPicPr>
          <p:cNvPr id="11" name="グラフィック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グラフィック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グラフィック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コンテンツ プレースホルダー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p:txBody>
      </p:sp>
      <p:sp>
        <p:nvSpPr>
          <p:cNvPr id="26" name="コンテンツ プレースホルダー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a:p>
            <a:pPr lvl="1" rtl="0"/>
            <a:endParaRPr lang="ja-JP" altLang="en-US" noProof="0"/>
          </a:p>
        </p:txBody>
      </p:sp>
      <p:sp>
        <p:nvSpPr>
          <p:cNvPr id="27" name="コンテンツ プレースホルダー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ja-JP" altLang="en-US" noProof="0"/>
              <a:t>クリックしてマスター テキストのスタイルを編集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2 段組">
    <p:bg>
      <p:bgPr>
        <a:solidFill>
          <a:schemeClr val="accent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テキストを編集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クリックしてマスター テキストを編集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2pPr>
            <a:lvl3pPr marL="9144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3pPr>
            <a:lvl4pPr marL="13716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4pPr>
            <a:lvl5pPr marL="182880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11" name="グラフィック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pic>
        <p:nvPicPr>
          <p:cNvPr id="14" name="グラフィック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タイトル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20" name="テキスト プレースホルダー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5" name="テキスト プレースホルダー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6" name="テキスト プレースホルダー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7" name="テキスト プレースホルダー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8" name="テキスト プレースホルダー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29" name="テキスト プレースホルダー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21" name="日付プレースホルダー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22" name="フッター プレースホルダー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24" name="スライド番号プレースホルダー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ムライン 2">
    <p:spTree>
      <p:nvGrpSpPr>
        <p:cNvPr id="1" name=""/>
        <p:cNvGrpSpPr/>
        <p:nvPr/>
      </p:nvGrpSpPr>
      <p:grpSpPr>
        <a:xfrm>
          <a:off x="0" y="0"/>
          <a:ext cx="0" cy="0"/>
          <a:chOff x="0" y="0"/>
          <a:chExt cx="0" cy="0"/>
        </a:xfrm>
      </p:grpSpPr>
      <p:sp>
        <p:nvSpPr>
          <p:cNvPr id="4" name="長方形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タイトルの書式設定を編集</a:t>
            </a:r>
          </a:p>
        </p:txBody>
      </p:sp>
      <p:sp>
        <p:nvSpPr>
          <p:cNvPr id="6" name="テキスト プレースホルダー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年</a:t>
            </a:r>
            <a:endParaRPr lang="ja-JP" altLang="en-ZA" noProof="0"/>
          </a:p>
        </p:txBody>
      </p:sp>
      <p:sp>
        <p:nvSpPr>
          <p:cNvPr id="7" name="テキスト プレースホルダー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8" name="テキスト プレースホルダー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9" name="テキスト プレースホルダー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0" name="テキスト プレースホルダー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1" name="テキスト プレースホルダー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年</a:t>
            </a:r>
            <a:endParaRPr lang="ja-JP" altLang="en-ZA" noProof="0"/>
          </a:p>
        </p:txBody>
      </p:sp>
      <p:sp>
        <p:nvSpPr>
          <p:cNvPr id="12" name="テキスト プレースホルダー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3" name="テキスト プレースホルダー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4" name="テキスト プレースホルダー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5" name="テキスト プレースホルダー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6" name="テキスト プレースホルダー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7" name="テキスト プレースホルダー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8" name="テキスト プレースホルダー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19" name="テキスト プレースホルダー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0" name="テキスト プレースホルダー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1" name="テキスト プレースホルダー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2" name="テキスト プレースホルダー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3" name="テキスト プレースホルダー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4" name="テキスト プレースホルダー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5" name="テキスト プレースホルダー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6" name="テキスト プレースホルダー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7" name="テキスト プレースホルダー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8" name="テキスト プレースホルダー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29" name="テキスト プレースホルダー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0" name="テキスト プレースホルダー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1" name="テキスト プレースホルダー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en-US" altLang="ja-JP" noProof="0"/>
              <a:t>MM</a:t>
            </a:r>
            <a:endParaRPr lang="ja-JP" altLang="en-ZA" noProof="0"/>
          </a:p>
        </p:txBody>
      </p:sp>
      <p:sp>
        <p:nvSpPr>
          <p:cNvPr id="32" name="長方形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ZA" noProof="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6" name="日付プレースホルダー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37" name="フッター プレースホルダー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38" name="スライド番号プレースホルダー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056323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議題">
    <p:bg>
      <p:bgPr>
        <a:solidFill>
          <a:schemeClr val="bg1"/>
        </a:solidFill>
        <a:effectLst/>
      </p:bgPr>
    </p:bg>
    <p:spTree>
      <p:nvGrpSpPr>
        <p:cNvPr id="1" name=""/>
        <p:cNvGrpSpPr/>
        <p:nvPr/>
      </p:nvGrpSpPr>
      <p:grpSpPr>
        <a:xfrm>
          <a:off x="0" y="0"/>
          <a:ext cx="0" cy="0"/>
          <a:chOff x="0" y="0"/>
          <a:chExt cx="0" cy="0"/>
        </a:xfrm>
      </p:grpSpPr>
      <p:pic>
        <p:nvPicPr>
          <p:cNvPr id="8" name="グラフィック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タイトル 1">
            <a:extLst>
              <a:ext uri="{FF2B5EF4-FFF2-40B4-BE49-F238E27FC236}">
                <a16:creationId xmlns:a16="http://schemas.microsoft.com/office/drawing/2014/main" id="{3F0A9B92-C2D0-466A-A680-A35832C452B3}"/>
              </a:ext>
            </a:extLst>
          </p:cNvPr>
          <p:cNvSpPr>
            <a:spLocks noGrp="1"/>
          </p:cNvSpPr>
          <p:nvPr>
            <p:ph type="title"/>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endParaRPr lang="ja-JP" altLang="en-US" noProof="0"/>
          </a:p>
        </p:txBody>
      </p:sp>
      <p:sp>
        <p:nvSpPr>
          <p:cNvPr id="5" name="フッター プレースホルダー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endParaRPr lang="ja-JP" altLang="en-US" noProof="0"/>
          </a:p>
        </p:txBody>
      </p:sp>
      <p:sp>
        <p:nvSpPr>
          <p:cNvPr id="6" name="スライド番号プレースホルダー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プレースホルダー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 </a:t>
            </a:r>
            <a:r>
              <a:rPr lang="en-US" altLang="ja-JP" noProof="0"/>
              <a:t>SmartArt </a:t>
            </a:r>
            <a:r>
              <a:rPr lang="ja-JP" altLang="en-US" noProof="0"/>
              <a:t>グラフィックを追加</a:t>
            </a:r>
          </a:p>
        </p:txBody>
      </p:sp>
      <p:sp>
        <p:nvSpPr>
          <p:cNvPr id="2" name="タイトル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3" name="日付プレースホルダー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4" name="フッター プレースホルダー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cxnSp>
        <p:nvCxnSpPr>
          <p:cNvPr id="10" name="直線​​コネクタ(S)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チーム スライド 4 ユーザー">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図プレースホルダー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7" name="図プレースホルダー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8" name="図プレースホルダー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eiryo UI" panose="020B0604030504040204" pitchFamily="50" charset="-128"/>
                <a:ea typeface="Meiryo UI" panose="020B0604030504040204" pitchFamily="50" charset="-128"/>
              </a:defRPr>
            </a:lvl1pPr>
            <a:lvl2pPr marL="457200" indent="0" algn="l">
              <a:lnSpc>
                <a:spcPct val="100000"/>
              </a:lnSpc>
              <a:buNone/>
              <a:defRPr sz="1400">
                <a:solidFill>
                  <a:schemeClr val="tx1">
                    <a:lumMod val="75000"/>
                    <a:lumOff val="25000"/>
                  </a:schemeClr>
                </a:solidFill>
              </a:defRPr>
            </a:lvl2pPr>
          </a:lstStyle>
          <a:p>
            <a:pPr lvl="0" rtl="0"/>
            <a:r>
              <a:rPr lang="ja-JP" altLang="en-US" noProof="0"/>
              <a:t>アイコンをクリックして画像を追加</a:t>
            </a:r>
          </a:p>
        </p:txBody>
      </p:sp>
      <p:sp>
        <p:nvSpPr>
          <p:cNvPr id="19" name="図プレースホルダー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3" name="テキスト プレースホルダー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4" name="テキスト プレースホルダー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5" name="テキスト プレースホルダー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6" name="テキスト プレースホルダー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7" name="テキスト プレースホルダー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8" name="テキスト プレースホルダー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9" name="テキスト プレースホルダー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10" name="直線​​コネクタ(S)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S)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チーム スライド 8 ユーザー">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図プレースホルダー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7" name="図プレースホルダー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8" name="図プレースホルダー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bg1">
                    <a:lumMod val="75000"/>
                    <a:lumOff val="25000"/>
                  </a:schemeClr>
                </a:solidFill>
              </a:defRPr>
            </a:lvl2pPr>
          </a:lstStyle>
          <a:p>
            <a:pPr lvl="0" rtl="0"/>
            <a:r>
              <a:rPr lang="ja-JP" altLang="en-US" noProof="0"/>
              <a:t>アイコンをクリックして画像を追加</a:t>
            </a:r>
          </a:p>
        </p:txBody>
      </p:sp>
      <p:sp>
        <p:nvSpPr>
          <p:cNvPr id="19" name="図プレースホルダー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6" name="テキスト プレースホルダー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3" name="テキスト プレースホルダー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7" name="テキスト プレースホルダー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4" name="テキスト プレースホルダー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8" name="テキスト プレースホルダー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5" name="テキスト プレースホルダー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9" name="テキスト プレースホルダー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55" name="図プレースホルダー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6" name="図プレースホルダー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7" name="図プレースホルダー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900">
                <a:solidFill>
                  <a:schemeClr val="bg1">
                    <a:lumMod val="75000"/>
                    <a:lumOff val="25000"/>
                  </a:schemeClr>
                </a:solidFill>
              </a:defRPr>
            </a:lvl2pPr>
          </a:lstStyle>
          <a:p>
            <a:pPr lvl="0" rtl="0"/>
            <a:r>
              <a:rPr lang="ja-JP" altLang="en-US" noProof="0"/>
              <a:t>アイコンをクリックして画像を追加</a:t>
            </a:r>
          </a:p>
        </p:txBody>
      </p:sp>
      <p:sp>
        <p:nvSpPr>
          <p:cNvPr id="58" name="図プレースホルダー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4" name="テキスト プレースホルダー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2" name="テキスト プレースホルダー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59" name="テキスト プレースホルダー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3" name="テキスト プレースホルダー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0" name="テキスト プレースホルダー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4" name="テキスト プレースホルダー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1" name="テキスト プレースホルダー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65" name="テキスト プレースホルダー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pic>
        <p:nvPicPr>
          <p:cNvPr id="13" name="グラフィック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グラフィック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段組">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1" name="コンテンツ プレースホルダー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3" name="テキスト プレースホルダー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7" name="テキスト プレースホルダー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4" name="コンテンツ プレースホルダー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4" name="コンテンツ プレースホルダー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5" name="テキスト プレースホルダー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8" name="テキスト プレースホルダー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クリックして編集</a:t>
            </a:r>
          </a:p>
        </p:txBody>
      </p:sp>
      <p:sp>
        <p:nvSpPr>
          <p:cNvPr id="6" name="コンテンツ プレースホルダー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5" name="コンテンツ プレースホルダー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21" name="テキスト プレースホルダー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19" name="テキスト プレースホルダー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sp>
        <p:nvSpPr>
          <p:cNvPr id="22" name="コンテンツ プレースホルダー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26" name="コンテンツ プレースホルダー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eiryo UI" panose="020B0604030504040204" pitchFamily="50" charset="-128"/>
                <a:ea typeface="Meiryo UI" panose="020B0604030504040204" pitchFamily="50" charset="-128"/>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ja-JP" altLang="en-US" noProof="0"/>
              <a:t>クリックしてコンテンツを追加</a:t>
            </a:r>
          </a:p>
        </p:txBody>
      </p:sp>
      <p:sp>
        <p:nvSpPr>
          <p:cNvPr id="14" name="テキスト プレースホルダー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ja-JP" noProof="0"/>
              <a:t>#</a:t>
            </a:r>
          </a:p>
        </p:txBody>
      </p:sp>
      <p:sp>
        <p:nvSpPr>
          <p:cNvPr id="23" name="テキスト プレースホルダー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クリックして編集</a:t>
            </a:r>
          </a:p>
        </p:txBody>
      </p:sp>
      <p:cxnSp>
        <p:nvCxnSpPr>
          <p:cNvPr id="16" name="直線​​コネクタ(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コネクタ(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ja-JP" altLang="en-US" noProof="0"/>
              <a:t>クリックしてマスター テキストのスタイルを編集</a:t>
            </a:r>
          </a:p>
        </p:txBody>
      </p:sp>
      <p:sp>
        <p:nvSpPr>
          <p:cNvPr id="7" name="日付プレースホルダー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8" name="フッター プレースホルダー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9" name="スライド番号プレースホルダー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サマリ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A3821F-4537-4AE7-8829-C2E3AE60F6E1}"/>
              </a:ext>
            </a:extLst>
          </p:cNvPr>
          <p:cNvSpPr>
            <a:spLocks noGrp="1"/>
          </p:cNvSpPr>
          <p:nvPr>
            <p:ph type="title"/>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cxnSp>
        <p:nvCxnSpPr>
          <p:cNvPr id="23" name="直線​​コネクタ(S)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線​​コネクタ(S)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付プレースホルダー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22" name="フッター プレースホルダー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eiryo UI" panose="020B0604030504040204" pitchFamily="50" charset="-128"/>
                <a:ea typeface="Meiryo UI" panose="020B0604030504040204" pitchFamily="50" charset="-128"/>
              </a:defRPr>
            </a:lvl1pPr>
          </a:lstStyle>
          <a:p>
            <a:endParaRPr lang="ja-JP" altLang="en-US"/>
          </a:p>
        </p:txBody>
      </p:sp>
      <p:sp>
        <p:nvSpPr>
          <p:cNvPr id="24" name="スライド番号プレースホルダー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決算">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6" name="グラフィック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付プレースホルダー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endParaRPr lang="ja-JP" altLang="en-US" noProof="0"/>
          </a:p>
        </p:txBody>
      </p:sp>
      <p:sp>
        <p:nvSpPr>
          <p:cNvPr id="10" name="フッター プレースホルダー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endParaRPr lang="ja-JP" altLang="en-US" noProof="0"/>
          </a:p>
        </p:txBody>
      </p:sp>
      <p:sp>
        <p:nvSpPr>
          <p:cNvPr id="11" name="スライド番号プレースホルダー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8" name="グラフィック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議題">
    <p:bg>
      <p:bgPr>
        <a:solidFill>
          <a:schemeClr val="bg1"/>
        </a:solidFill>
        <a:effectLst/>
      </p:bgPr>
    </p:bg>
    <p:spTree>
      <p:nvGrpSpPr>
        <p:cNvPr id="1" name=""/>
        <p:cNvGrpSpPr/>
        <p:nvPr/>
      </p:nvGrpSpPr>
      <p:grpSpPr>
        <a:xfrm>
          <a:off x="0" y="0"/>
          <a:ext cx="0" cy="0"/>
          <a:chOff x="0" y="0"/>
          <a:chExt cx="0" cy="0"/>
        </a:xfrm>
      </p:grpSpPr>
      <p:pic>
        <p:nvPicPr>
          <p:cNvPr id="8" name="グラフィック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タイトル 1">
            <a:extLst>
              <a:ext uri="{FF2B5EF4-FFF2-40B4-BE49-F238E27FC236}">
                <a16:creationId xmlns:a16="http://schemas.microsoft.com/office/drawing/2014/main" id="{3F0A9B92-C2D0-466A-A680-A35832C452B3}"/>
              </a:ext>
            </a:extLst>
          </p:cNvPr>
          <p:cNvSpPr>
            <a:spLocks noGrp="1"/>
          </p:cNvSpPr>
          <p:nvPr>
            <p:ph type="title"/>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endParaRPr lang="ja-JP" altLang="en-US" noProof="0"/>
          </a:p>
        </p:txBody>
      </p:sp>
      <p:sp>
        <p:nvSpPr>
          <p:cNvPr id="5" name="フッター プレースホルダー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endParaRPr lang="ja-JP" altLang="en-US" noProof="0"/>
          </a:p>
        </p:txBody>
      </p:sp>
      <p:sp>
        <p:nvSpPr>
          <p:cNvPr id="6" name="スライド番号プレースホルダー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5B3628-62D7-4A6D-A79F-34DE91DBA31E}"/>
              </a:ext>
            </a:extLst>
          </p:cNvPr>
          <p:cNvSpPr>
            <a:spLocks noGrp="1"/>
          </p:cNvSpPr>
          <p:nvPr>
            <p:ph type="ctrTitle"/>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pic>
        <p:nvPicPr>
          <p:cNvPr id="8" name="グラフィック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議題">
    <p:bg>
      <p:bgPr>
        <a:solidFill>
          <a:schemeClr val="bg1"/>
        </a:solidFill>
        <a:effectLst/>
      </p:bgPr>
    </p:bg>
    <p:spTree>
      <p:nvGrpSpPr>
        <p:cNvPr id="1" name=""/>
        <p:cNvGrpSpPr/>
        <p:nvPr/>
      </p:nvGrpSpPr>
      <p:grpSpPr>
        <a:xfrm>
          <a:off x="0" y="0"/>
          <a:ext cx="0" cy="0"/>
          <a:chOff x="0" y="0"/>
          <a:chExt cx="0" cy="0"/>
        </a:xfrm>
      </p:grpSpPr>
      <p:pic>
        <p:nvPicPr>
          <p:cNvPr id="8" name="グラフィック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タイトル 1">
            <a:extLst>
              <a:ext uri="{FF2B5EF4-FFF2-40B4-BE49-F238E27FC236}">
                <a16:creationId xmlns:a16="http://schemas.microsoft.com/office/drawing/2014/main" id="{3F0A9B92-C2D0-466A-A680-A35832C452B3}"/>
              </a:ext>
            </a:extLst>
          </p:cNvPr>
          <p:cNvSpPr>
            <a:spLocks noGrp="1"/>
          </p:cNvSpPr>
          <p:nvPr>
            <p:ph type="title"/>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endParaRPr lang="ja-JP" altLang="en-US" noProof="0"/>
          </a:p>
        </p:txBody>
      </p:sp>
      <p:sp>
        <p:nvSpPr>
          <p:cNvPr id="5" name="フッター プレースホルダー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endParaRPr lang="ja-JP" altLang="en-US" noProof="0"/>
          </a:p>
        </p:txBody>
      </p:sp>
      <p:sp>
        <p:nvSpPr>
          <p:cNvPr id="6" name="スライド番号プレースホルダー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タイムライン">
    <p:spTree>
      <p:nvGrpSpPr>
        <p:cNvPr id="1" name=""/>
        <p:cNvGrpSpPr/>
        <p:nvPr/>
      </p:nvGrpSpPr>
      <p:grpSpPr>
        <a:xfrm>
          <a:off x="0" y="0"/>
          <a:ext cx="0" cy="0"/>
          <a:chOff x="0" y="0"/>
          <a:chExt cx="0" cy="0"/>
        </a:xfrm>
      </p:grpSpPr>
      <p:sp>
        <p:nvSpPr>
          <p:cNvPr id="12" name="グラフィック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クリックしてタイトルを編集</a:t>
            </a:r>
          </a:p>
        </p:txBody>
      </p:sp>
      <p:sp>
        <p:nvSpPr>
          <p:cNvPr id="16" name="テキスト プレースホルダー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17" name="テキスト プレースホルダー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18" name="テキスト プレースホルダー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19" name="テキスト プレースホルダー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4" name="テキスト プレースホルダー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5" name="テキスト プレースホルダー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6" name="テキスト プレースホルダー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
        <p:nvSpPr>
          <p:cNvPr id="37" name="テキスト プレースホルダー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cxnSp>
        <p:nvCxnSpPr>
          <p:cNvPr id="3" name="直線​​コネクタ(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線​​コネクタ(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線​​コネクタ(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線​​コネクタ(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付プレースホルダー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latin typeface="Meiryo UI" panose="020B0604030504040204" pitchFamily="50" charset="-128"/>
                <a:ea typeface="Meiryo UI" panose="020B0604030504040204" pitchFamily="50" charset="-128"/>
              </a:defRPr>
            </a:lvl1pPr>
          </a:lstStyle>
          <a:p>
            <a:endParaRPr lang="ja-JP" altLang="en-US"/>
          </a:p>
        </p:txBody>
      </p:sp>
      <p:sp>
        <p:nvSpPr>
          <p:cNvPr id="6" name="フッター プレースホルダー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spTree>
    <p:extLst>
      <p:ext uri="{BB962C8B-B14F-4D97-AF65-F5344CB8AC3E}">
        <p14:creationId xmlns:p14="http://schemas.microsoft.com/office/powerpoint/2010/main" val="3052812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コンテンツ 3 列">
    <p:bg>
      <p:bgPr>
        <a:solidFill>
          <a:schemeClr val="accent2"/>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1" name="テキスト プレースホルダー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2" name="テキスト プレースホルダー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3" name="テキスト プレースホルダー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4" name="テキスト プレースホルダー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2" name="テキスト プレースホルダー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13" name="テキスト プレースホルダー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2" name="直線​​コネクタ(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S)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グラフィック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グラフィック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コンテンツ 3 列">
    <p:bg>
      <p:bgPr>
        <a:solidFill>
          <a:schemeClr val="accent2"/>
        </a:solidFill>
        <a:effectLst/>
      </p:bgPr>
    </p:bg>
    <p:spTree>
      <p:nvGrpSpPr>
        <p:cNvPr id="1" name=""/>
        <p:cNvGrpSpPr/>
        <p:nvPr/>
      </p:nvGrpSpPr>
      <p:grpSpPr>
        <a:xfrm>
          <a:off x="0" y="0"/>
          <a:ext cx="0" cy="0"/>
          <a:chOff x="0" y="0"/>
          <a:chExt cx="0" cy="0"/>
        </a:xfrm>
      </p:grpSpPr>
      <p:sp>
        <p:nvSpPr>
          <p:cNvPr id="14" name="タイトル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rtl="0"/>
            <a:r>
              <a:rPr lang="ja-JP" altLang="en-US" noProof="0"/>
              <a:t>クリックしてマスター タイトルのスタイルを編集</a:t>
            </a:r>
          </a:p>
        </p:txBody>
      </p:sp>
      <p:sp>
        <p:nvSpPr>
          <p:cNvPr id="15" name="テキスト プレースホルダー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lvl="0" rtl="0"/>
            <a:r>
              <a:rPr lang="ja-JP" altLang="en-US" noProof="0"/>
              <a:t>クリックしてサブタイトルを追加</a:t>
            </a:r>
          </a:p>
        </p:txBody>
      </p:sp>
      <p:sp>
        <p:nvSpPr>
          <p:cNvPr id="17" name="テキスト プレースホルダー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1" name="テキスト プレースホルダー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2" name="テキスト プレースホルダー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3" name="テキスト プレースホルダー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34" name="テキスト プレースホルダー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12" name="テキスト プレースホルダー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ja-JP" altLang="en-US" noProof="0"/>
              <a:t>クリックしてサブタイトルを追加</a:t>
            </a:r>
          </a:p>
        </p:txBody>
      </p:sp>
      <p:sp>
        <p:nvSpPr>
          <p:cNvPr id="13" name="テキスト プレースホルダー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eiryo UI" panose="020B0604030504040204" pitchFamily="50" charset="-128"/>
                <a:ea typeface="Meiryo UI" panose="020B0604030504040204" pitchFamily="50" charset="-128"/>
              </a:defRPr>
            </a:lvl1pPr>
          </a:lstStyle>
          <a:p>
            <a:pPr lvl="0" rtl="0"/>
            <a:r>
              <a:rPr lang="ja-JP" altLang="en-US" noProof="0"/>
              <a:t>クリックしてテキストを追加</a:t>
            </a:r>
          </a:p>
        </p:txBody>
      </p:sp>
      <p:sp>
        <p:nvSpPr>
          <p:cNvPr id="3" name="日付プレースホルダー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4" name="フッター プレースホルダー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a:p>
        </p:txBody>
      </p:sp>
      <p:sp>
        <p:nvSpPr>
          <p:cNvPr id="5" name="スライド番号プレースホルダー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p>
        </p:txBody>
      </p:sp>
      <p:cxnSp>
        <p:nvCxnSpPr>
          <p:cNvPr id="2" name="直線​​コネクタ(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S)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グラフィック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グラフィック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1" r:id="rId3"/>
    <p:sldLayoutId id="2147483702" r:id="rId4"/>
    <p:sldLayoutId id="2147483667" r:id="rId5"/>
    <p:sldLayoutId id="2147483668" r:id="rId6"/>
    <p:sldLayoutId id="2147483670" r:id="rId7"/>
    <p:sldLayoutId id="2147483706" r:id="rId8"/>
    <p:sldLayoutId id="2147483703" r:id="rId9"/>
    <p:sldLayoutId id="2147483688" r:id="rId10"/>
    <p:sldLayoutId id="2147483694" r:id="rId11"/>
    <p:sldLayoutId id="2147483697" r:id="rId12"/>
    <p:sldLayoutId id="2147483673" r:id="rId13"/>
    <p:sldLayoutId id="2147483676" r:id="rId14"/>
    <p:sldLayoutId id="2147483672" r:id="rId15"/>
    <p:sldLayoutId id="2147483699" r:id="rId16"/>
    <p:sldLayoutId id="2147483671" r:id="rId17"/>
    <p:sldLayoutId id="2147483700" r:id="rId18"/>
    <p:sldLayoutId id="2147483692" r:id="rId19"/>
    <p:sldLayoutId id="2147483681" r:id="rId20"/>
    <p:sldLayoutId id="2147483674" r:id="rId21"/>
    <p:sldLayoutId id="2147483675" r:id="rId22"/>
    <p:sldLayoutId id="2147483696"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kumimoji="1" sz="4400" kern="1200" cap="all" baseline="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8.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58.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5597769" cy="1122202"/>
          </a:xfrm>
        </p:spPr>
        <p:txBody>
          <a:bodyPr rtlCol="0"/>
          <a:lstStyle/>
          <a:p>
            <a:pPr rtl="0"/>
            <a:r>
              <a:rPr lang="en-US" altLang="ja-JP" b="1" i="0">
                <a:solidFill>
                  <a:srgbClr val="1D1C1D"/>
                </a:solidFill>
                <a:effectLst/>
                <a:latin typeface="NotoSansJP"/>
              </a:rPr>
              <a:t>Web</a:t>
            </a:r>
            <a:r>
              <a:rPr lang="ja-JP" altLang="en-US" b="1" i="0">
                <a:solidFill>
                  <a:srgbClr val="1D1C1D"/>
                </a:solidFill>
                <a:effectLst/>
                <a:latin typeface="NotoSansJP"/>
              </a:rPr>
              <a:t>アプリコース成果発表</a:t>
            </a:r>
            <a:endParaRPr lang="ja-JP" altLang="en-US">
              <a:latin typeface="Meiryo UI" panose="020B0604030504040204" pitchFamily="50" charset="-128"/>
              <a:ea typeface="Meiryo UI" panose="020B0604030504040204" pitchFamily="50" charset="-128"/>
            </a:endParaRPr>
          </a:p>
        </p:txBody>
      </p:sp>
      <p:sp>
        <p:nvSpPr>
          <p:cNvPr id="3" name="サブタイトル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870181"/>
          </a:xfrm>
        </p:spPr>
        <p:txBody>
          <a:bodyPr rtlCol="0"/>
          <a:lstStyle/>
          <a:p>
            <a:pPr rtl="0"/>
            <a:r>
              <a:rPr lang="en-US" altLang="ja-JP">
                <a:latin typeface="Meiryo UI" panose="020B0604030504040204" pitchFamily="50" charset="-128"/>
                <a:ea typeface="Meiryo UI" panose="020B0604030504040204" pitchFamily="50" charset="-128"/>
              </a:rPr>
              <a:t>B2 </a:t>
            </a:r>
            <a:r>
              <a:rPr lang="ja-JP" altLang="en-US">
                <a:latin typeface="Meiryo UI" panose="020B0604030504040204" pitchFamily="50" charset="-128"/>
                <a:ea typeface="Meiryo UI" panose="020B0604030504040204" pitchFamily="50" charset="-128"/>
              </a:rPr>
              <a:t>アンパンマン号チーム</a:t>
            </a:r>
            <a:endParaRPr lang="en-US" altLang="ja-JP">
              <a:latin typeface="Meiryo UI" panose="020B0604030504040204" pitchFamily="50" charset="-128"/>
              <a:ea typeface="Meiryo UI" panose="020B0604030504040204" pitchFamily="50" charset="-128"/>
            </a:endParaRPr>
          </a:p>
          <a:p>
            <a:pPr rtl="0"/>
            <a:r>
              <a:rPr lang="ja-JP" altLang="en-US">
                <a:latin typeface="Meiryo UI" panose="020B0604030504040204" pitchFamily="50" charset="-128"/>
                <a:ea typeface="Meiryo UI" panose="020B0604030504040204" pitchFamily="50" charset="-128"/>
              </a:rPr>
              <a:t>佐久間　小坂　清水</a:t>
            </a:r>
            <a:r>
              <a:rPr lang="ja-JP" altLang="en-US"/>
              <a:t>　竹田　川上　吉田</a:t>
            </a:r>
            <a:endParaRPr lang="en-US" altLang="ja-JP">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496C737-DFF0-679E-353C-2311DF878862}"/>
              </a:ext>
            </a:extLst>
          </p:cNvPr>
          <p:cNvPicPr>
            <a:picLocks noChangeAspect="1"/>
          </p:cNvPicPr>
          <p:nvPr/>
        </p:nvPicPr>
        <p:blipFill>
          <a:blip r:embed="rId3"/>
          <a:stretch>
            <a:fillRect/>
          </a:stretch>
        </p:blipFill>
        <p:spPr>
          <a:xfrm>
            <a:off x="5838825" y="471487"/>
            <a:ext cx="6353175" cy="5915025"/>
          </a:xfrm>
          <a:prstGeom prst="rect">
            <a:avLst/>
          </a:prstGeom>
        </p:spPr>
      </p:pic>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24739" y="1020445"/>
            <a:ext cx="3477040" cy="1325563"/>
          </a:xfrm>
        </p:spPr>
        <p:txBody>
          <a:bodyPr rtlCol="0">
            <a:noAutofit/>
          </a:bodyPr>
          <a:lstStyle/>
          <a:p>
            <a:pPr rtl="0"/>
            <a:br>
              <a:rPr lang="en-US" altLang="ja-JP" sz="3600" b="1"/>
            </a:br>
            <a:r>
              <a:rPr lang="en-US" altLang="ja-JP" sz="3600" b="1">
                <a:latin typeface="Meiryo UI"/>
                <a:ea typeface="Meiryo UI"/>
              </a:rPr>
              <a:t>My</a:t>
            </a:r>
            <a:r>
              <a:rPr lang="ja-JP" altLang="en-US" sz="3600" b="1">
                <a:latin typeface="Meiryo UI"/>
                <a:ea typeface="Meiryo UI"/>
              </a:rPr>
              <a:t>資格の登録</a:t>
            </a:r>
            <a:br>
              <a:rPr lang="en-US" altLang="ja-JP" sz="3600" b="1"/>
            </a:br>
            <a:r>
              <a:rPr lang="en-US" altLang="ja-JP" sz="3600" b="1">
                <a:latin typeface="Meiryo UI"/>
                <a:ea typeface="Meiryo UI"/>
              </a:rPr>
              <a:t>-</a:t>
            </a:r>
            <a:r>
              <a:rPr lang="ja-JP" altLang="en-US" sz="3600" b="1">
                <a:latin typeface="Meiryo UI"/>
                <a:ea typeface="Meiryo UI"/>
              </a:rPr>
              <a:t>一覧から登録</a:t>
            </a: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597135" y="6413859"/>
            <a:ext cx="987552"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10</a:t>
            </a:fld>
            <a:endParaRPr lang="ja-JP" altLang="en-US">
              <a:latin typeface="Meiryo UI" panose="020B0604030504040204" pitchFamily="50" charset="-128"/>
              <a:ea typeface="Meiryo UI" panose="020B0604030504040204" pitchFamily="50" charset="-128"/>
            </a:endParaRPr>
          </a:p>
        </p:txBody>
      </p:sp>
      <p:sp>
        <p:nvSpPr>
          <p:cNvPr id="5" name="Rectangle 4">
            <a:extLst>
              <a:ext uri="{FF2B5EF4-FFF2-40B4-BE49-F238E27FC236}">
                <a16:creationId xmlns:a16="http://schemas.microsoft.com/office/drawing/2014/main" id="{6D4585BE-5221-C515-D27A-61D3754AF90D}"/>
              </a:ext>
            </a:extLst>
          </p:cNvPr>
          <p:cNvSpPr/>
          <p:nvPr/>
        </p:nvSpPr>
        <p:spPr>
          <a:xfrm>
            <a:off x="5995358" y="2871158"/>
            <a:ext cx="2173856" cy="291242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131A76-3F1D-A552-ACC5-EF8D94AC4FF1}"/>
              </a:ext>
            </a:extLst>
          </p:cNvPr>
          <p:cNvSpPr txBox="1"/>
          <p:nvPr/>
        </p:nvSpPr>
        <p:spPr>
          <a:xfrm>
            <a:off x="109788" y="2556985"/>
            <a:ext cx="588557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a:latin typeface="Meiryo UI"/>
                <a:ea typeface="Meiryo UI"/>
              </a:rPr>
              <a:t>…</a:t>
            </a:r>
            <a:r>
              <a:rPr kumimoji="1" lang="en-US" sz="2400">
                <a:latin typeface="Meiryo UI"/>
                <a:ea typeface="+mn-lt"/>
                <a:cs typeface="+mn-lt"/>
              </a:rPr>
              <a:t>２</a:t>
            </a:r>
            <a:r>
              <a:rPr kumimoji="1" lang="ja-JP" altLang="en-US" sz="2400">
                <a:latin typeface="Meiryo UI"/>
                <a:ea typeface="Meiryo UI"/>
                <a:cs typeface="+mn-lt"/>
              </a:rPr>
              <a:t>回目以降にマッチングを省略して</a:t>
            </a:r>
            <a:endParaRPr lang="en-US" altLang="ja-JP">
              <a:latin typeface="Meiryo UI"/>
              <a:ea typeface="Meiryo UI"/>
              <a:cs typeface="+mn-lt"/>
            </a:endParaRPr>
          </a:p>
          <a:p>
            <a:r>
              <a:rPr kumimoji="1" lang="ja-JP" altLang="en-US" sz="2400">
                <a:latin typeface="Meiryo UI"/>
                <a:ea typeface="Meiryo UI"/>
                <a:cs typeface="+mn-lt"/>
              </a:rPr>
              <a:t>   登録できるように</a:t>
            </a:r>
            <a:r>
              <a:rPr kumimoji="1" lang="en-US" sz="2400">
                <a:latin typeface="Meiryo UI"/>
                <a:ea typeface="+mn-lt"/>
                <a:cs typeface="+mn-lt"/>
              </a:rPr>
              <a:t>「</a:t>
            </a:r>
            <a:r>
              <a:rPr kumimoji="1" lang="ja-JP" altLang="en-US" sz="2400">
                <a:latin typeface="Meiryo UI"/>
                <a:ea typeface="Meiryo UI"/>
                <a:cs typeface="+mn-lt"/>
              </a:rPr>
              <a:t>資格一覧</a:t>
            </a:r>
            <a:r>
              <a:rPr kumimoji="1" lang="en-US" sz="2400">
                <a:latin typeface="Meiryo UI"/>
                <a:ea typeface="+mn-lt"/>
                <a:cs typeface="+mn-lt"/>
              </a:rPr>
              <a:t>」</a:t>
            </a:r>
            <a:r>
              <a:rPr kumimoji="1" lang="ja-JP" altLang="en-US" sz="2400">
                <a:latin typeface="Meiryo UI"/>
                <a:ea typeface="Meiryo UI"/>
                <a:cs typeface="+mn-lt"/>
              </a:rPr>
              <a:t>からも</a:t>
            </a:r>
            <a:endParaRPr lang="en-US" altLang="ja-JP">
              <a:latin typeface="Meiryo UI"/>
              <a:ea typeface="Meiryo UI"/>
              <a:cs typeface="+mn-lt"/>
            </a:endParaRPr>
          </a:p>
          <a:p>
            <a:r>
              <a:rPr kumimoji="1" lang="ja-JP" altLang="en-US" sz="2400">
                <a:latin typeface="Meiryo UI"/>
                <a:ea typeface="Meiryo UI"/>
                <a:cs typeface="+mn-lt"/>
              </a:rPr>
              <a:t>   登録できるようにしました</a:t>
            </a:r>
            <a:r>
              <a:rPr kumimoji="1" lang="en-US" sz="2400">
                <a:latin typeface="Meiryo UI"/>
                <a:ea typeface="+mn-lt"/>
                <a:cs typeface="+mn-lt"/>
              </a:rPr>
              <a:t>。</a:t>
            </a:r>
            <a:endParaRPr lang="en-US">
              <a:latin typeface="Meiryo UI"/>
              <a:ea typeface="Meiryo UI"/>
            </a:endParaRPr>
          </a:p>
          <a:p>
            <a:endParaRPr lang="en-US" altLang="ja-JP" sz="2400">
              <a:latin typeface="Meiryo UI"/>
              <a:ea typeface="Meiryo UI"/>
            </a:endParaRPr>
          </a:p>
        </p:txBody>
      </p:sp>
      <p:sp>
        <p:nvSpPr>
          <p:cNvPr id="14" name="Rectangle 13">
            <a:extLst>
              <a:ext uri="{FF2B5EF4-FFF2-40B4-BE49-F238E27FC236}">
                <a16:creationId xmlns:a16="http://schemas.microsoft.com/office/drawing/2014/main" id="{9F1BCF41-CAE8-7EBA-5B76-EACA787665DD}"/>
              </a:ext>
            </a:extLst>
          </p:cNvPr>
          <p:cNvSpPr/>
          <p:nvPr/>
        </p:nvSpPr>
        <p:spPr>
          <a:xfrm>
            <a:off x="8298609" y="2871159"/>
            <a:ext cx="3425785" cy="80513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B284019C-E087-2932-513A-790211714995}"/>
              </a:ext>
            </a:extLst>
          </p:cNvPr>
          <p:cNvPicPr>
            <a:picLocks noChangeAspect="1"/>
          </p:cNvPicPr>
          <p:nvPr/>
        </p:nvPicPr>
        <p:blipFill>
          <a:blip r:embed="rId4"/>
          <a:stretch>
            <a:fillRect/>
          </a:stretch>
        </p:blipFill>
        <p:spPr>
          <a:xfrm>
            <a:off x="109788" y="3346579"/>
            <a:ext cx="6524445" cy="2717880"/>
          </a:xfrm>
          <a:prstGeom prst="rect">
            <a:avLst/>
          </a:prstGeom>
        </p:spPr>
      </p:pic>
    </p:spTree>
    <p:extLst>
      <p:ext uri="{BB962C8B-B14F-4D97-AF65-F5344CB8AC3E}">
        <p14:creationId xmlns:p14="http://schemas.microsoft.com/office/powerpoint/2010/main" val="7482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996440" y="4108513"/>
            <a:ext cx="3139440" cy="1325563"/>
          </a:xfrm>
        </p:spPr>
        <p:txBody>
          <a:bodyPr rtlCol="0"/>
          <a:lstStyle/>
          <a:p>
            <a:pPr rtl="0"/>
            <a:r>
              <a:rPr lang="ja-JP" altLang="en-US"/>
              <a:t>デモ動画</a:t>
            </a:r>
            <a:endParaRPr lang="ja-JP" altLang="en-US">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731D204E-6127-F806-EF94-82F5B9E67224}"/>
              </a:ext>
            </a:extLst>
          </p:cNvPr>
          <p:cNvSpPr/>
          <p:nvPr/>
        </p:nvSpPr>
        <p:spPr>
          <a:xfrm>
            <a:off x="104667" y="150387"/>
            <a:ext cx="11904453" cy="6394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6000">
                <a:solidFill>
                  <a:schemeClr val="bg1"/>
                </a:solidFill>
              </a:rPr>
              <a:t>デモ動画</a:t>
            </a:r>
            <a:r>
              <a:rPr kumimoji="1" lang="en-US" altLang="ja-JP" sz="6000">
                <a:solidFill>
                  <a:schemeClr val="bg1"/>
                </a:solidFill>
              </a:rPr>
              <a:t>2:</a:t>
            </a:r>
            <a:r>
              <a:rPr kumimoji="1" lang="ja-JP" altLang="en-US" sz="6000">
                <a:solidFill>
                  <a:schemeClr val="bg1"/>
                </a:solidFill>
              </a:rPr>
              <a:t>一覧から登録機能</a:t>
            </a:r>
            <a:endParaRPr kumimoji="1" lang="en-US" altLang="ja-JP" sz="6000">
              <a:solidFill>
                <a:schemeClr val="bg1"/>
              </a:solidFill>
            </a:endParaRPr>
          </a:p>
          <a:p>
            <a:pPr algn="ctr"/>
            <a:r>
              <a:rPr kumimoji="1" lang="ja-JP" altLang="en-US" sz="6000">
                <a:solidFill>
                  <a:schemeClr val="bg1"/>
                </a:solidFill>
              </a:rPr>
              <a:t>本番でのお楽しみ</a:t>
            </a:r>
          </a:p>
        </p:txBody>
      </p:sp>
      <p:sp>
        <p:nvSpPr>
          <p:cNvPr id="3" name="スライド番号プレースホルダー 2">
            <a:extLst>
              <a:ext uri="{FF2B5EF4-FFF2-40B4-BE49-F238E27FC236}">
                <a16:creationId xmlns:a16="http://schemas.microsoft.com/office/drawing/2014/main" id="{48D0CF9E-1E05-4D4D-7283-D17625293961}"/>
              </a:ext>
            </a:extLst>
          </p:cNvPr>
          <p:cNvSpPr>
            <a:spLocks noGrp="1"/>
          </p:cNvSpPr>
          <p:nvPr>
            <p:ph type="sldNum" sz="quarter" idx="22"/>
          </p:nvPr>
        </p:nvSpPr>
        <p:spPr/>
        <p:txBody>
          <a:bodyPr/>
          <a:lstStyle/>
          <a:p>
            <a:fld id="{B5CEABB6-07DC-46E8-9B57-56EC44A396E5}" type="slidenum">
              <a:rPr lang="en-US" altLang="ja-JP" smtClean="0"/>
              <a:pPr/>
              <a:t>11</a:t>
            </a:fld>
            <a:endParaRPr lang="ja-JP" altLang="en-US"/>
          </a:p>
        </p:txBody>
      </p:sp>
      <p:pic>
        <p:nvPicPr>
          <p:cNvPr id="6" name="資格一覧 (2)_Trim">
            <a:hlinkClick r:id="" action="ppaction://media"/>
            <a:extLst>
              <a:ext uri="{FF2B5EF4-FFF2-40B4-BE49-F238E27FC236}">
                <a16:creationId xmlns:a16="http://schemas.microsoft.com/office/drawing/2014/main" id="{AD952F2C-B415-D882-35DC-909DA6D154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4424"/>
            <a:ext cx="12192000" cy="6858000"/>
          </a:xfrm>
          <a:prstGeom prst="rect">
            <a:avLst/>
          </a:prstGeom>
        </p:spPr>
      </p:pic>
    </p:spTree>
    <p:extLst>
      <p:ext uri="{BB962C8B-B14F-4D97-AF65-F5344CB8AC3E}">
        <p14:creationId xmlns:p14="http://schemas.microsoft.com/office/powerpoint/2010/main" val="300975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522815" y="1020445"/>
            <a:ext cx="3473749" cy="1325563"/>
          </a:xfrm>
        </p:spPr>
        <p:txBody>
          <a:bodyPr rtlCol="0">
            <a:normAutofit/>
          </a:bodyPr>
          <a:lstStyle/>
          <a:p>
            <a:r>
              <a:rPr lang="en-US" altLang="ja-JP" sz="3600" b="1">
                <a:latin typeface="Meiryo UI"/>
                <a:ea typeface="Meiryo UI"/>
              </a:rPr>
              <a:t>MY</a:t>
            </a:r>
            <a:r>
              <a:rPr lang="ja-JP" sz="3600" b="1">
                <a:latin typeface="Meiryo UI"/>
                <a:ea typeface="Meiryo UI"/>
              </a:rPr>
              <a:t>資格の登録</a:t>
            </a:r>
            <a:br>
              <a:rPr lang="ja-JP" altLang="en-US" sz="3600" b="1">
                <a:latin typeface="Meiryo UI" panose="020B0604030504040204" pitchFamily="50" charset="-128"/>
                <a:ea typeface="Meiryo UI" panose="020B0604030504040204" pitchFamily="50" charset="-128"/>
              </a:rPr>
            </a:br>
            <a:r>
              <a:rPr lang="ja-JP" altLang="en-US" sz="3600" b="1">
                <a:latin typeface="Meiryo UI"/>
                <a:ea typeface="Meiryo UI"/>
              </a:rPr>
              <a:t>-メニュー画面</a:t>
            </a:r>
            <a:endParaRPr lang="en-US" altLang="ja-JP" sz="3600"/>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395852" y="6327595"/>
            <a:ext cx="987552" cy="365125"/>
          </a:xfrm>
        </p:spPr>
        <p:txBody>
          <a:bodyPr rtlCol="0"/>
          <a:lstStyle/>
          <a:p>
            <a:pPr rtl="0"/>
            <a:r>
              <a:rPr lang="en-ZA" altLang="ja-JP">
                <a:latin typeface="Meiryo UI"/>
                <a:ea typeface="Meiryo UI"/>
              </a:rPr>
              <a:t>12</a:t>
            </a:r>
            <a:endParaRPr lang="ja-JP" altLang="en-US">
              <a:latin typeface="Meiryo UI" panose="020B0604030504040204" pitchFamily="50" charset="-128"/>
              <a:ea typeface="Meiryo UI" panose="020B0604030504040204" pitchFamily="50" charset="-128"/>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B0D84280-CE9F-998B-2BA7-0860F17A0586}"/>
              </a:ext>
            </a:extLst>
          </p:cNvPr>
          <p:cNvPicPr>
            <a:picLocks noChangeAspect="1"/>
          </p:cNvPicPr>
          <p:nvPr/>
        </p:nvPicPr>
        <p:blipFill>
          <a:blip r:embed="rId3"/>
          <a:stretch>
            <a:fillRect/>
          </a:stretch>
        </p:blipFill>
        <p:spPr>
          <a:xfrm>
            <a:off x="4335868" y="800181"/>
            <a:ext cx="7779580" cy="5037911"/>
          </a:xfrm>
          <a:prstGeom prst="rect">
            <a:avLst/>
          </a:prstGeom>
        </p:spPr>
      </p:pic>
      <p:pic>
        <p:nvPicPr>
          <p:cNvPr id="12" name="Picture 12">
            <a:extLst>
              <a:ext uri="{FF2B5EF4-FFF2-40B4-BE49-F238E27FC236}">
                <a16:creationId xmlns:a16="http://schemas.microsoft.com/office/drawing/2014/main" id="{440427BC-D8D6-89BA-41A0-1CE9230A3DA7}"/>
              </a:ext>
            </a:extLst>
          </p:cNvPr>
          <p:cNvPicPr>
            <a:picLocks noChangeAspect="1"/>
          </p:cNvPicPr>
          <p:nvPr/>
        </p:nvPicPr>
        <p:blipFill>
          <a:blip r:embed="rId4"/>
          <a:stretch>
            <a:fillRect/>
          </a:stretch>
        </p:blipFill>
        <p:spPr>
          <a:xfrm>
            <a:off x="396816" y="4377773"/>
            <a:ext cx="7228935" cy="2070607"/>
          </a:xfrm>
          <a:prstGeom prst="rect">
            <a:avLst/>
          </a:prstGeom>
        </p:spPr>
      </p:pic>
      <p:sp>
        <p:nvSpPr>
          <p:cNvPr id="14" name="TextBox 13">
            <a:extLst>
              <a:ext uri="{FF2B5EF4-FFF2-40B4-BE49-F238E27FC236}">
                <a16:creationId xmlns:a16="http://schemas.microsoft.com/office/drawing/2014/main" id="{C9DCB2B8-F30C-77B3-8C71-DB0A51DDDAE6}"/>
              </a:ext>
            </a:extLst>
          </p:cNvPr>
          <p:cNvSpPr txBox="1"/>
          <p:nvPr/>
        </p:nvSpPr>
        <p:spPr>
          <a:xfrm>
            <a:off x="95410" y="2528231"/>
            <a:ext cx="411715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eiryo UI"/>
                <a:ea typeface="Meiryo UI"/>
              </a:rPr>
              <a:t>…</a:t>
            </a:r>
            <a:r>
              <a:rPr lang="ja-JP" altLang="en-US" sz="2400" dirty="0">
                <a:latin typeface="Meiryo UI"/>
                <a:ea typeface="Meiryo UI"/>
              </a:rPr>
              <a:t>一番よく見る画面なので、</a:t>
            </a:r>
          </a:p>
          <a:p>
            <a:r>
              <a:rPr lang="ja-JP" altLang="en-US" sz="2400" dirty="0">
                <a:latin typeface="Meiryo UI"/>
                <a:ea typeface="Meiryo UI"/>
              </a:rPr>
              <a:t>　</a:t>
            </a:r>
            <a:r>
              <a:rPr lang="ja-JP" altLang="en-US" sz="2400">
                <a:latin typeface="Meiryo UI"/>
                <a:ea typeface="Meiryo UI"/>
              </a:rPr>
              <a:t> できるだけわかりやすく、</a:t>
            </a:r>
          </a:p>
          <a:p>
            <a:r>
              <a:rPr lang="ja-JP" altLang="en-US" sz="2400">
                <a:latin typeface="Meiryo UI"/>
                <a:ea typeface="Meiryo UI"/>
              </a:rPr>
              <a:t>　 できるだけ簡潔に</a:t>
            </a:r>
          </a:p>
          <a:p>
            <a:r>
              <a:rPr lang="ja-JP" altLang="en-US" sz="2400">
                <a:latin typeface="Meiryo UI"/>
                <a:ea typeface="Meiryo UI"/>
              </a:rPr>
              <a:t>　 </a:t>
            </a:r>
            <a:r>
              <a:rPr lang="ja-JP" altLang="en-US" sz="2400" dirty="0">
                <a:latin typeface="Meiryo UI"/>
                <a:ea typeface="Meiryo UI"/>
              </a:rPr>
              <a:t>こだわりを詰めました。</a:t>
            </a:r>
          </a:p>
        </p:txBody>
      </p:sp>
      <p:sp>
        <p:nvSpPr>
          <p:cNvPr id="5" name="Rectangle 4">
            <a:extLst>
              <a:ext uri="{FF2B5EF4-FFF2-40B4-BE49-F238E27FC236}">
                <a16:creationId xmlns:a16="http://schemas.microsoft.com/office/drawing/2014/main" id="{06C774C1-A507-37BC-9891-67F2EA0A1084}"/>
              </a:ext>
            </a:extLst>
          </p:cNvPr>
          <p:cNvSpPr/>
          <p:nvPr/>
        </p:nvSpPr>
        <p:spPr>
          <a:xfrm>
            <a:off x="7464724" y="2943045"/>
            <a:ext cx="1782791" cy="247290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BE51AF-6A5E-36CC-5D4B-482B3945A8DE}"/>
              </a:ext>
            </a:extLst>
          </p:cNvPr>
          <p:cNvSpPr/>
          <p:nvPr/>
        </p:nvSpPr>
        <p:spPr>
          <a:xfrm>
            <a:off x="9678837" y="2943046"/>
            <a:ext cx="2300376" cy="107830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93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D9F-A925-37E4-AD73-11AB1ED5D6BA}"/>
              </a:ext>
            </a:extLst>
          </p:cNvPr>
          <p:cNvSpPr>
            <a:spLocks noGrp="1"/>
          </p:cNvSpPr>
          <p:nvPr>
            <p:ph type="title"/>
          </p:nvPr>
        </p:nvSpPr>
        <p:spPr>
          <a:xfrm>
            <a:off x="1134949" y="547689"/>
            <a:ext cx="9983062" cy="5581260"/>
          </a:xfrm>
        </p:spPr>
        <p:txBody>
          <a:bodyPr/>
          <a:lstStyle/>
          <a:p>
            <a:r>
              <a:rPr lang="ja-JP" altLang="en-US">
                <a:latin typeface="Meiryo UI"/>
                <a:ea typeface="Meiryo UI"/>
              </a:rPr>
              <a:t>メニュー・デモ動画</a:t>
            </a:r>
            <a:endParaRPr kumimoji="1" lang="en-US"/>
          </a:p>
        </p:txBody>
      </p:sp>
      <p:sp>
        <p:nvSpPr>
          <p:cNvPr id="5" name="正方形/長方形 33">
            <a:extLst>
              <a:ext uri="{FF2B5EF4-FFF2-40B4-BE49-F238E27FC236}">
                <a16:creationId xmlns:a16="http://schemas.microsoft.com/office/drawing/2014/main" id="{14E8A3EB-BA2D-140C-A8E0-40B2911C8793}"/>
              </a:ext>
            </a:extLst>
          </p:cNvPr>
          <p:cNvSpPr/>
          <p:nvPr/>
        </p:nvSpPr>
        <p:spPr>
          <a:xfrm>
            <a:off x="104667" y="150387"/>
            <a:ext cx="11904453" cy="6394607"/>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kumimoji="1" lang="ja-JP" altLang="en-US" sz="6000">
                <a:solidFill>
                  <a:schemeClr val="bg1"/>
                </a:solidFill>
              </a:rPr>
              <a:t>デモ動画3</a:t>
            </a:r>
            <a:r>
              <a:rPr kumimoji="1" lang="en-US" altLang="ja-JP" sz="6000">
                <a:solidFill>
                  <a:schemeClr val="bg1"/>
                </a:solidFill>
              </a:rPr>
              <a:t>:</a:t>
            </a:r>
            <a:r>
              <a:rPr kumimoji="1" lang="en-US" altLang="ja-JP" sz="6000" err="1">
                <a:solidFill>
                  <a:schemeClr val="bg1"/>
                </a:solidFill>
              </a:rPr>
              <a:t>メニュー画面</a:t>
            </a:r>
            <a:endParaRPr lang="ja-JP" altLang="en-US" sz="6000" err="1">
              <a:solidFill>
                <a:schemeClr val="bg1"/>
              </a:solidFill>
            </a:endParaRPr>
          </a:p>
          <a:p>
            <a:pPr algn="ctr"/>
            <a:r>
              <a:rPr kumimoji="1" lang="ja-JP" altLang="en-US" sz="6000">
                <a:solidFill>
                  <a:schemeClr val="bg1"/>
                </a:solidFill>
              </a:rPr>
              <a:t>本番でのお楽しみ</a:t>
            </a:r>
          </a:p>
        </p:txBody>
      </p:sp>
      <p:sp>
        <p:nvSpPr>
          <p:cNvPr id="3" name="スライド番号プレースホルダー 2">
            <a:extLst>
              <a:ext uri="{FF2B5EF4-FFF2-40B4-BE49-F238E27FC236}">
                <a16:creationId xmlns:a16="http://schemas.microsoft.com/office/drawing/2014/main" id="{4BFE8752-7C52-610F-2DE0-9DDA5009514D}"/>
              </a:ext>
            </a:extLst>
          </p:cNvPr>
          <p:cNvSpPr>
            <a:spLocks noGrp="1"/>
          </p:cNvSpPr>
          <p:nvPr>
            <p:ph type="sldNum" sz="quarter" idx="22"/>
          </p:nvPr>
        </p:nvSpPr>
        <p:spPr/>
        <p:txBody>
          <a:bodyPr/>
          <a:lstStyle/>
          <a:p>
            <a:fld id="{B5CEABB6-07DC-46E8-9B57-56EC44A396E5}" type="slidenum">
              <a:rPr lang="en-US" altLang="ja-JP" smtClean="0"/>
              <a:pPr/>
              <a:t>13</a:t>
            </a:fld>
            <a:endParaRPr lang="ja-JP" altLang="en-US"/>
          </a:p>
        </p:txBody>
      </p:sp>
      <p:pic>
        <p:nvPicPr>
          <p:cNvPr id="6" name="メニュー画面 (1)">
            <a:hlinkClick r:id="" action="ppaction://media"/>
            <a:extLst>
              <a:ext uri="{FF2B5EF4-FFF2-40B4-BE49-F238E27FC236}">
                <a16:creationId xmlns:a16="http://schemas.microsoft.com/office/drawing/2014/main" id="{432DBD28-1981-5A80-3A1E-EB664F93AF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1387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24739" y="1020445"/>
            <a:ext cx="3171825" cy="1325563"/>
          </a:xfrm>
        </p:spPr>
        <p:txBody>
          <a:bodyPr rtlCol="0">
            <a:noAutofit/>
          </a:bodyPr>
          <a:lstStyle/>
          <a:p>
            <a:pPr rtl="0"/>
            <a:br>
              <a:rPr lang="en-US" altLang="ja-JP" sz="3600" b="1" dirty="0"/>
            </a:br>
            <a:r>
              <a:rPr lang="ja-JP" altLang="en-US" sz="3600" b="1" dirty="0">
                <a:latin typeface="Meiryo UI"/>
                <a:ea typeface="Meiryo UI"/>
              </a:rPr>
              <a:t>本日の目標</a:t>
            </a:r>
            <a:br>
              <a:rPr lang="en-US" altLang="ja-JP" sz="3600" b="1" dirty="0"/>
            </a:br>
            <a:r>
              <a:rPr lang="en-US" altLang="ja-JP" sz="3600" b="1" dirty="0">
                <a:latin typeface="Meiryo UI"/>
                <a:ea typeface="Meiryo UI"/>
              </a:rPr>
              <a:t>-</a:t>
            </a:r>
            <a:r>
              <a:rPr lang="ja-JP" altLang="en-US" sz="3600" b="1" dirty="0">
                <a:latin typeface="Meiryo UI"/>
                <a:ea typeface="Meiryo UI"/>
              </a:rPr>
              <a:t>目標設定</a:t>
            </a: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611513" y="6370728"/>
            <a:ext cx="987552" cy="365125"/>
          </a:xfrm>
        </p:spPr>
        <p:txBody>
          <a:bodyPr rtlCol="0"/>
          <a:lstStyle/>
          <a:p>
            <a:pPr rtl="0"/>
            <a:r>
              <a:rPr lang="en-ZA" altLang="ja-JP">
                <a:latin typeface="Meiryo UI"/>
                <a:ea typeface="Meiryo UI"/>
              </a:rPr>
              <a:t>14</a:t>
            </a:r>
            <a:endParaRPr lang="ja-JP" altLang="en-US">
              <a:latin typeface="Meiryo UI" panose="020B0604030504040204" pitchFamily="50" charset="-128"/>
              <a:ea typeface="Meiryo UI" panose="020B0604030504040204" pitchFamily="50" charset="-128"/>
            </a:endParaRPr>
          </a:p>
        </p:txBody>
      </p:sp>
      <p:pic>
        <p:nvPicPr>
          <p:cNvPr id="10" name="図 9" descr="グラフィカル ユーザー インターフェイス, テキスト&#10;&#10;自動的に生成された説明">
            <a:extLst>
              <a:ext uri="{FF2B5EF4-FFF2-40B4-BE49-F238E27FC236}">
                <a16:creationId xmlns:a16="http://schemas.microsoft.com/office/drawing/2014/main" id="{E4C13BE9-E8E3-8F74-8FDC-8D77D937C19B}"/>
              </a:ext>
            </a:extLst>
          </p:cNvPr>
          <p:cNvPicPr>
            <a:picLocks noChangeAspect="1"/>
          </p:cNvPicPr>
          <p:nvPr/>
        </p:nvPicPr>
        <p:blipFill>
          <a:blip r:embed="rId3"/>
          <a:stretch>
            <a:fillRect/>
          </a:stretch>
        </p:blipFill>
        <p:spPr>
          <a:xfrm>
            <a:off x="4640005" y="1174594"/>
            <a:ext cx="7551995" cy="4508811"/>
          </a:xfrm>
          <a:prstGeom prst="rect">
            <a:avLst/>
          </a:prstGeom>
        </p:spPr>
      </p:pic>
      <p:pic>
        <p:nvPicPr>
          <p:cNvPr id="18" name="Picture 18">
            <a:extLst>
              <a:ext uri="{FF2B5EF4-FFF2-40B4-BE49-F238E27FC236}">
                <a16:creationId xmlns:a16="http://schemas.microsoft.com/office/drawing/2014/main" id="{76D97CC6-FAA0-E8AE-96DD-135F2787C3AA}"/>
              </a:ext>
            </a:extLst>
          </p:cNvPr>
          <p:cNvPicPr>
            <a:picLocks noChangeAspect="1"/>
          </p:cNvPicPr>
          <p:nvPr/>
        </p:nvPicPr>
        <p:blipFill>
          <a:blip r:embed="rId4"/>
          <a:stretch>
            <a:fillRect/>
          </a:stretch>
        </p:blipFill>
        <p:spPr>
          <a:xfrm>
            <a:off x="296173" y="3995663"/>
            <a:ext cx="4252821" cy="2187843"/>
          </a:xfrm>
          <a:prstGeom prst="rect">
            <a:avLst/>
          </a:prstGeom>
        </p:spPr>
      </p:pic>
      <p:sp>
        <p:nvSpPr>
          <p:cNvPr id="13" name="TextBox 12">
            <a:extLst>
              <a:ext uri="{FF2B5EF4-FFF2-40B4-BE49-F238E27FC236}">
                <a16:creationId xmlns:a16="http://schemas.microsoft.com/office/drawing/2014/main" id="{C3DFC68A-B4F8-0DE3-A7CE-2915A542831B}"/>
              </a:ext>
            </a:extLst>
          </p:cNvPr>
          <p:cNvSpPr txBox="1"/>
          <p:nvPr/>
        </p:nvSpPr>
        <p:spPr>
          <a:xfrm>
            <a:off x="95411" y="2542607"/>
            <a:ext cx="444783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Meiryo UI"/>
                <a:ea typeface="Meiryo UI"/>
              </a:rPr>
              <a:t>…</a:t>
            </a:r>
            <a:r>
              <a:rPr lang="ja-JP" altLang="en-US" sz="2400">
                <a:latin typeface="Meiryo UI"/>
                <a:ea typeface="Meiryo UI"/>
              </a:rPr>
              <a:t>今日はこの項目を勉強したい</a:t>
            </a:r>
          </a:p>
          <a:p>
            <a:r>
              <a:rPr lang="ja-JP" altLang="en-US" sz="2400">
                <a:latin typeface="Meiryo UI"/>
                <a:ea typeface="Meiryo UI"/>
              </a:rPr>
              <a:t>　 その日のモチベーションに合わせて</a:t>
            </a:r>
          </a:p>
          <a:p>
            <a:r>
              <a:rPr lang="ja-JP" altLang="en-US" sz="2400">
                <a:latin typeface="Meiryo UI"/>
                <a:ea typeface="Meiryo UI"/>
              </a:rPr>
              <a:t>　 目標を設定できます!!</a:t>
            </a:r>
          </a:p>
          <a:p>
            <a:r>
              <a:rPr lang="ja-JP" altLang="en-US" sz="2400">
                <a:latin typeface="Meiryo UI"/>
                <a:ea typeface="Meiryo UI"/>
              </a:rPr>
              <a:t>　 </a:t>
            </a:r>
          </a:p>
        </p:txBody>
      </p:sp>
    </p:spTree>
    <p:extLst>
      <p:ext uri="{BB962C8B-B14F-4D97-AF65-F5344CB8AC3E}">
        <p14:creationId xmlns:p14="http://schemas.microsoft.com/office/powerpoint/2010/main" val="336162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D9F-A925-37E4-AD73-11AB1ED5D6BA}"/>
              </a:ext>
            </a:extLst>
          </p:cNvPr>
          <p:cNvSpPr>
            <a:spLocks noGrp="1"/>
          </p:cNvSpPr>
          <p:nvPr>
            <p:ph type="title"/>
          </p:nvPr>
        </p:nvSpPr>
        <p:spPr>
          <a:xfrm>
            <a:off x="1134949" y="547689"/>
            <a:ext cx="9983062" cy="5581260"/>
          </a:xfrm>
        </p:spPr>
        <p:txBody>
          <a:bodyPr/>
          <a:lstStyle/>
          <a:p>
            <a:r>
              <a:rPr lang="ja-JP" altLang="en-US">
                <a:latin typeface="Meiryo UI"/>
                <a:ea typeface="Meiryo UI"/>
              </a:rPr>
              <a:t>目標設定・デモ動画</a:t>
            </a:r>
            <a:endParaRPr lang="ja-JP" altLang="en-US"/>
          </a:p>
        </p:txBody>
      </p:sp>
      <p:sp>
        <p:nvSpPr>
          <p:cNvPr id="7" name="正方形/長方形 33">
            <a:extLst>
              <a:ext uri="{FF2B5EF4-FFF2-40B4-BE49-F238E27FC236}">
                <a16:creationId xmlns:a16="http://schemas.microsoft.com/office/drawing/2014/main" id="{D440FC29-E2F7-CC07-D60C-5E0DBB3C124E}"/>
              </a:ext>
            </a:extLst>
          </p:cNvPr>
          <p:cNvSpPr/>
          <p:nvPr/>
        </p:nvSpPr>
        <p:spPr>
          <a:xfrm>
            <a:off x="104667" y="150387"/>
            <a:ext cx="11904453" cy="6394607"/>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kumimoji="1" lang="ja-JP" altLang="en-US" sz="6000">
                <a:solidFill>
                  <a:schemeClr val="bg1"/>
                </a:solidFill>
              </a:rPr>
              <a:t>デモ動画3</a:t>
            </a:r>
            <a:r>
              <a:rPr kumimoji="1" lang="en-US" altLang="ja-JP" sz="6000">
                <a:solidFill>
                  <a:schemeClr val="bg1"/>
                </a:solidFill>
              </a:rPr>
              <a:t>:メニュー画面</a:t>
            </a:r>
            <a:endParaRPr lang="ja-JP" altLang="en-US" sz="6000">
              <a:solidFill>
                <a:schemeClr val="bg1"/>
              </a:solidFill>
            </a:endParaRPr>
          </a:p>
          <a:p>
            <a:pPr algn="ctr"/>
            <a:r>
              <a:rPr kumimoji="1" lang="ja-JP" altLang="en-US" sz="6000">
                <a:solidFill>
                  <a:schemeClr val="bg1"/>
                </a:solidFill>
              </a:rPr>
              <a:t>本番でのお楽しみ</a:t>
            </a:r>
          </a:p>
        </p:txBody>
      </p:sp>
      <p:sp>
        <p:nvSpPr>
          <p:cNvPr id="5" name="スライド番号プレースホルダー 4">
            <a:extLst>
              <a:ext uri="{FF2B5EF4-FFF2-40B4-BE49-F238E27FC236}">
                <a16:creationId xmlns:a16="http://schemas.microsoft.com/office/drawing/2014/main" id="{157066DD-8D69-2AC1-6249-0E824A39EF98}"/>
              </a:ext>
            </a:extLst>
          </p:cNvPr>
          <p:cNvSpPr>
            <a:spLocks noGrp="1"/>
          </p:cNvSpPr>
          <p:nvPr>
            <p:ph type="sldNum" sz="quarter" idx="22"/>
          </p:nvPr>
        </p:nvSpPr>
        <p:spPr/>
        <p:txBody>
          <a:bodyPr/>
          <a:lstStyle/>
          <a:p>
            <a:fld id="{B5CEABB6-07DC-46E8-9B57-56EC44A396E5}" type="slidenum">
              <a:rPr lang="en-US" altLang="ja-JP" smtClean="0"/>
              <a:pPr/>
              <a:t>15</a:t>
            </a:fld>
            <a:endParaRPr lang="ja-JP" altLang="en-US"/>
          </a:p>
        </p:txBody>
      </p:sp>
      <p:pic>
        <p:nvPicPr>
          <p:cNvPr id="8" name="目標設定_demo">
            <a:hlinkClick r:id="" action="ppaction://media"/>
            <a:extLst>
              <a:ext uri="{FF2B5EF4-FFF2-40B4-BE49-F238E27FC236}">
                <a16:creationId xmlns:a16="http://schemas.microsoft.com/office/drawing/2014/main" id="{E4B01584-CEE4-8D96-5DE2-3A9721F2F9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107" y="-90681"/>
            <a:ext cx="12192000" cy="6858000"/>
          </a:xfrm>
          <a:prstGeom prst="rect">
            <a:avLst/>
          </a:prstGeom>
        </p:spPr>
      </p:pic>
    </p:spTree>
    <p:extLst>
      <p:ext uri="{BB962C8B-B14F-4D97-AF65-F5344CB8AC3E}">
        <p14:creationId xmlns:p14="http://schemas.microsoft.com/office/powerpoint/2010/main" val="14501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24739" y="1020445"/>
            <a:ext cx="3171825" cy="1325563"/>
          </a:xfrm>
        </p:spPr>
        <p:txBody>
          <a:bodyPr rtlCol="0">
            <a:normAutofit/>
          </a:bodyPr>
          <a:lstStyle/>
          <a:p>
            <a:pPr rtl="0"/>
            <a:r>
              <a:rPr lang="ja-JP" altLang="en-US" sz="3600" b="1">
                <a:latin typeface="Meiryo UI"/>
                <a:ea typeface="Meiryo UI"/>
              </a:rPr>
              <a:t>本日の目標</a:t>
            </a:r>
            <a:br>
              <a:rPr lang="en-US" altLang="ja-JP" sz="3600" b="1"/>
            </a:br>
            <a:r>
              <a:rPr lang="en-US" altLang="ja-JP" sz="3600" b="1">
                <a:latin typeface="Meiryo UI"/>
                <a:ea typeface="Meiryo UI"/>
              </a:rPr>
              <a:t>-</a:t>
            </a:r>
            <a:r>
              <a:rPr lang="ja-JP" altLang="en-US" sz="3600" b="1">
                <a:latin typeface="Meiryo UI"/>
                <a:ea typeface="Meiryo UI"/>
              </a:rPr>
              <a:t>理解度報告</a:t>
            </a: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510871" y="6413859"/>
            <a:ext cx="987552" cy="365125"/>
          </a:xfrm>
        </p:spPr>
        <p:txBody>
          <a:bodyPr rtlCol="0"/>
          <a:lstStyle/>
          <a:p>
            <a:pPr rtl="0"/>
            <a:r>
              <a:rPr lang="en-ZA" altLang="ja-JP">
                <a:latin typeface="Meiryo UI"/>
                <a:ea typeface="Meiryo UI"/>
              </a:rPr>
              <a:t>16</a:t>
            </a:r>
            <a:endParaRPr lang="ja-JP" altLang="en-US">
              <a:latin typeface="Meiryo UI" panose="020B0604030504040204" pitchFamily="50" charset="-128"/>
              <a:ea typeface="Meiryo UI" panose="020B0604030504040204" pitchFamily="50" charset="-128"/>
            </a:endParaRPr>
          </a:p>
        </p:txBody>
      </p:sp>
      <p:pic>
        <p:nvPicPr>
          <p:cNvPr id="12" name="図 11" descr="ダイアグラム&#10;&#10;自動的に生成された説明">
            <a:extLst>
              <a:ext uri="{FF2B5EF4-FFF2-40B4-BE49-F238E27FC236}">
                <a16:creationId xmlns:a16="http://schemas.microsoft.com/office/drawing/2014/main" id="{A2264290-FC36-340D-CC35-AB72FCFD6E30}"/>
              </a:ext>
            </a:extLst>
          </p:cNvPr>
          <p:cNvPicPr>
            <a:picLocks noChangeAspect="1"/>
          </p:cNvPicPr>
          <p:nvPr/>
        </p:nvPicPr>
        <p:blipFill>
          <a:blip r:embed="rId3"/>
          <a:stretch>
            <a:fillRect/>
          </a:stretch>
        </p:blipFill>
        <p:spPr>
          <a:xfrm>
            <a:off x="4862900" y="1027283"/>
            <a:ext cx="7329100" cy="4728887"/>
          </a:xfrm>
          <a:prstGeom prst="rect">
            <a:avLst/>
          </a:prstGeom>
        </p:spPr>
      </p:pic>
      <p:pic>
        <p:nvPicPr>
          <p:cNvPr id="7" name="Picture 8">
            <a:extLst>
              <a:ext uri="{FF2B5EF4-FFF2-40B4-BE49-F238E27FC236}">
                <a16:creationId xmlns:a16="http://schemas.microsoft.com/office/drawing/2014/main" id="{122CC888-12EB-0F65-2D1D-B198FFE8C206}"/>
              </a:ext>
            </a:extLst>
          </p:cNvPr>
          <p:cNvPicPr>
            <a:picLocks noChangeAspect="1"/>
          </p:cNvPicPr>
          <p:nvPr/>
        </p:nvPicPr>
        <p:blipFill>
          <a:blip r:embed="rId4"/>
          <a:stretch>
            <a:fillRect/>
          </a:stretch>
        </p:blipFill>
        <p:spPr>
          <a:xfrm>
            <a:off x="454325" y="4253729"/>
            <a:ext cx="6725728" cy="2016767"/>
          </a:xfrm>
          <a:prstGeom prst="rect">
            <a:avLst/>
          </a:prstGeom>
        </p:spPr>
      </p:pic>
      <p:sp>
        <p:nvSpPr>
          <p:cNvPr id="6" name="TextBox 5">
            <a:extLst>
              <a:ext uri="{FF2B5EF4-FFF2-40B4-BE49-F238E27FC236}">
                <a16:creationId xmlns:a16="http://schemas.microsoft.com/office/drawing/2014/main" id="{1DE9387D-66F0-63BA-7A0E-DF5DC4AAD4E2}"/>
              </a:ext>
            </a:extLst>
          </p:cNvPr>
          <p:cNvSpPr txBox="1"/>
          <p:nvPr/>
        </p:nvSpPr>
        <p:spPr>
          <a:xfrm>
            <a:off x="52278" y="2556986"/>
            <a:ext cx="49222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a:latin typeface="Meiryo UI"/>
                <a:ea typeface="Meiryo UI"/>
              </a:rPr>
              <a:t>…</a:t>
            </a:r>
            <a:r>
              <a:rPr kumimoji="1" lang="ja-JP" altLang="en-US" sz="2400">
                <a:latin typeface="Meiryo UI"/>
                <a:ea typeface="Meiryo UI"/>
              </a:rPr>
              <a:t>自分の勉強効果を可視化</a:t>
            </a:r>
            <a:endParaRPr lang="ja-JP" altLang="en-US" sz="2400">
              <a:latin typeface="Meiryo UI"/>
              <a:ea typeface="Meiryo UI"/>
            </a:endParaRPr>
          </a:p>
          <a:p>
            <a:r>
              <a:rPr lang="ja-JP" altLang="en-US" sz="2400">
                <a:latin typeface="Meiryo UI"/>
                <a:ea typeface="Meiryo UI"/>
              </a:rPr>
              <a:t>​　 成果の可視化でモチベーションUP!!</a:t>
            </a:r>
          </a:p>
          <a:p>
            <a:endParaRPr lang="en-US" altLang="ja-JP" sz="2400">
              <a:latin typeface="Meiryo UI"/>
              <a:ea typeface="Meiryo UI"/>
            </a:endParaRPr>
          </a:p>
        </p:txBody>
      </p:sp>
    </p:spTree>
    <p:extLst>
      <p:ext uri="{BB962C8B-B14F-4D97-AF65-F5344CB8AC3E}">
        <p14:creationId xmlns:p14="http://schemas.microsoft.com/office/powerpoint/2010/main" val="152513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FD9F-A925-37E4-AD73-11AB1ED5D6BA}"/>
              </a:ext>
            </a:extLst>
          </p:cNvPr>
          <p:cNvSpPr>
            <a:spLocks noGrp="1"/>
          </p:cNvSpPr>
          <p:nvPr>
            <p:ph type="title"/>
          </p:nvPr>
        </p:nvSpPr>
        <p:spPr>
          <a:xfrm>
            <a:off x="1134949" y="547689"/>
            <a:ext cx="9983062" cy="5581260"/>
          </a:xfrm>
        </p:spPr>
        <p:txBody>
          <a:bodyPr/>
          <a:lstStyle/>
          <a:p>
            <a:r>
              <a:rPr lang="ja-JP" altLang="en-US">
                <a:latin typeface="Meiryo UI"/>
                <a:ea typeface="Meiryo UI"/>
              </a:rPr>
              <a:t>理解度報告・デモ動画</a:t>
            </a:r>
            <a:endParaRPr lang="ja-JP" altLang="en-US"/>
          </a:p>
        </p:txBody>
      </p:sp>
      <p:sp>
        <p:nvSpPr>
          <p:cNvPr id="7" name="正方形/長方形 33">
            <a:extLst>
              <a:ext uri="{FF2B5EF4-FFF2-40B4-BE49-F238E27FC236}">
                <a16:creationId xmlns:a16="http://schemas.microsoft.com/office/drawing/2014/main" id="{D960BCD3-0155-00EC-4095-DE7FCD83E996}"/>
              </a:ext>
            </a:extLst>
          </p:cNvPr>
          <p:cNvSpPr/>
          <p:nvPr/>
        </p:nvSpPr>
        <p:spPr>
          <a:xfrm>
            <a:off x="104667" y="150387"/>
            <a:ext cx="11904453" cy="6394607"/>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kumimoji="1" lang="ja-JP" altLang="en-US" sz="6000" dirty="0">
                <a:solidFill>
                  <a:schemeClr val="bg1"/>
                </a:solidFill>
              </a:rPr>
              <a:t>デモ動画</a:t>
            </a:r>
            <a:r>
              <a:rPr kumimoji="1" lang="en-US" altLang="ja-JP" sz="6000" dirty="0">
                <a:solidFill>
                  <a:schemeClr val="bg1"/>
                </a:solidFill>
              </a:rPr>
              <a:t>5:</a:t>
            </a:r>
            <a:r>
              <a:rPr kumimoji="1" lang="ja-JP" altLang="en-US" sz="6000" dirty="0">
                <a:solidFill>
                  <a:schemeClr val="bg1"/>
                </a:solidFill>
              </a:rPr>
              <a:t>理解度報告</a:t>
            </a:r>
            <a:endParaRPr lang="ja-JP" altLang="en-US" sz="6000" dirty="0">
              <a:solidFill>
                <a:schemeClr val="bg1"/>
              </a:solidFill>
            </a:endParaRPr>
          </a:p>
          <a:p>
            <a:pPr algn="ctr"/>
            <a:r>
              <a:rPr kumimoji="1" lang="ja-JP" altLang="en-US" sz="6000" dirty="0">
                <a:solidFill>
                  <a:schemeClr val="bg1"/>
                </a:solidFill>
              </a:rPr>
              <a:t>本番でのお楽しみ</a:t>
            </a:r>
          </a:p>
        </p:txBody>
      </p:sp>
      <p:sp>
        <p:nvSpPr>
          <p:cNvPr id="4" name="スライド番号プレースホルダー 3">
            <a:extLst>
              <a:ext uri="{FF2B5EF4-FFF2-40B4-BE49-F238E27FC236}">
                <a16:creationId xmlns:a16="http://schemas.microsoft.com/office/drawing/2014/main" id="{24109DC6-1BBB-5208-A99B-3400FB588573}"/>
              </a:ext>
            </a:extLst>
          </p:cNvPr>
          <p:cNvSpPr>
            <a:spLocks noGrp="1"/>
          </p:cNvSpPr>
          <p:nvPr>
            <p:ph type="sldNum" sz="quarter" idx="22"/>
          </p:nvPr>
        </p:nvSpPr>
        <p:spPr/>
        <p:txBody>
          <a:bodyPr/>
          <a:lstStyle/>
          <a:p>
            <a:fld id="{B5CEABB6-07DC-46E8-9B57-56EC44A396E5}" type="slidenum">
              <a:rPr lang="en-US" altLang="ja-JP" smtClean="0"/>
              <a:pPr/>
              <a:t>17</a:t>
            </a:fld>
            <a:endParaRPr lang="ja-JP" altLang="en-US"/>
          </a:p>
        </p:txBody>
      </p:sp>
      <p:pic>
        <p:nvPicPr>
          <p:cNvPr id="6" name="理解度報告_demo">
            <a:hlinkClick r:id="" action="ppaction://media"/>
            <a:extLst>
              <a:ext uri="{FF2B5EF4-FFF2-40B4-BE49-F238E27FC236}">
                <a16:creationId xmlns:a16="http://schemas.microsoft.com/office/drawing/2014/main" id="{D544958F-5C04-9E44-299F-ED3C675ED7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6094"/>
            <a:ext cx="12238389" cy="6884094"/>
          </a:xfrm>
          <a:prstGeom prst="rect">
            <a:avLst/>
          </a:prstGeom>
        </p:spPr>
      </p:pic>
    </p:spTree>
    <p:extLst>
      <p:ext uri="{BB962C8B-B14F-4D97-AF65-F5344CB8AC3E}">
        <p14:creationId xmlns:p14="http://schemas.microsoft.com/office/powerpoint/2010/main" val="42996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3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A2251ACF-B990-0A29-0CEA-4AC09F41B7BF}"/>
              </a:ext>
            </a:extLst>
          </p:cNvPr>
          <p:cNvSpPr>
            <a:spLocks noGrp="1"/>
          </p:cNvSpPr>
          <p:nvPr>
            <p:ph type="sldNum" sz="quarter" idx="22"/>
          </p:nvPr>
        </p:nvSpPr>
        <p:spPr/>
        <p:txBody>
          <a:bodyPr/>
          <a:lstStyle/>
          <a:p>
            <a:r>
              <a:rPr lang="en-US" altLang="ja-JP">
                <a:latin typeface="Meiryo UI"/>
                <a:ea typeface="Meiryo UI"/>
              </a:rPr>
              <a:t>18</a:t>
            </a:r>
            <a:endParaRPr lang="ja-JP" altLang="en-US"/>
          </a:p>
        </p:txBody>
      </p:sp>
      <p:sp>
        <p:nvSpPr>
          <p:cNvPr id="15" name="タイトル 1">
            <a:extLst>
              <a:ext uri="{FF2B5EF4-FFF2-40B4-BE49-F238E27FC236}">
                <a16:creationId xmlns:a16="http://schemas.microsoft.com/office/drawing/2014/main" id="{3294823D-9F8A-7D24-5778-611D8C12994D}"/>
              </a:ext>
              <a:ext uri="{C183D7F6-B498-43B3-948B-1728B52AA6E4}">
                <adec:decorative xmlns:adec="http://schemas.microsoft.com/office/drawing/2017/decorative" val="0"/>
              </a:ext>
            </a:extLst>
          </p:cNvPr>
          <p:cNvSpPr txBox="1">
            <a:spLocks/>
          </p:cNvSpPr>
          <p:nvPr/>
        </p:nvSpPr>
        <p:spPr>
          <a:xfrm>
            <a:off x="914686" y="1088930"/>
            <a:ext cx="3790690" cy="111330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kumimoji="1" lang="en-US" sz="2800" kern="1200" cap="all"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stStyle>
          <a:p>
            <a:r>
              <a:rPr lang="en-US" altLang="ja-JP" sz="3600" b="1" dirty="0" err="1">
                <a:latin typeface="Meiryo UI"/>
                <a:ea typeface="Meiryo UI"/>
              </a:rPr>
              <a:t>掲示板</a:t>
            </a:r>
            <a:br>
              <a:rPr lang="ja-JP" altLang="en-US" sz="3600" b="1" dirty="0"/>
            </a:br>
            <a:endParaRPr lang="ja-JP" altLang="en-US" b="1" dirty="0"/>
          </a:p>
        </p:txBody>
      </p:sp>
      <p:pic>
        <p:nvPicPr>
          <p:cNvPr id="5" name="Picture 5">
            <a:extLst>
              <a:ext uri="{FF2B5EF4-FFF2-40B4-BE49-F238E27FC236}">
                <a16:creationId xmlns:a16="http://schemas.microsoft.com/office/drawing/2014/main" id="{4914863F-E900-ED0E-402A-A9A2C995E749}"/>
              </a:ext>
            </a:extLst>
          </p:cNvPr>
          <p:cNvPicPr>
            <a:picLocks noChangeAspect="1"/>
          </p:cNvPicPr>
          <p:nvPr/>
        </p:nvPicPr>
        <p:blipFill>
          <a:blip r:embed="rId3"/>
          <a:stretch>
            <a:fillRect/>
          </a:stretch>
        </p:blipFill>
        <p:spPr>
          <a:xfrm>
            <a:off x="5026325" y="980316"/>
            <a:ext cx="6998898" cy="4322273"/>
          </a:xfrm>
          <a:prstGeom prst="rect">
            <a:avLst/>
          </a:prstGeom>
        </p:spPr>
      </p:pic>
      <p:sp>
        <p:nvSpPr>
          <p:cNvPr id="7" name="Rectangle 6">
            <a:extLst>
              <a:ext uri="{FF2B5EF4-FFF2-40B4-BE49-F238E27FC236}">
                <a16:creationId xmlns:a16="http://schemas.microsoft.com/office/drawing/2014/main" id="{8E4FE3EB-7CA4-B283-E439-4F6584A79329}"/>
              </a:ext>
            </a:extLst>
          </p:cNvPr>
          <p:cNvSpPr/>
          <p:nvPr/>
        </p:nvSpPr>
        <p:spPr>
          <a:xfrm>
            <a:off x="5394385" y="3058065"/>
            <a:ext cx="3464941" cy="218535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7">
            <a:extLst>
              <a:ext uri="{FF2B5EF4-FFF2-40B4-BE49-F238E27FC236}">
                <a16:creationId xmlns:a16="http://schemas.microsoft.com/office/drawing/2014/main" id="{074B850F-0E1C-305A-63DD-4D95AC376D18}"/>
              </a:ext>
            </a:extLst>
          </p:cNvPr>
          <p:cNvPicPr>
            <a:picLocks noChangeAspect="1"/>
          </p:cNvPicPr>
          <p:nvPr/>
        </p:nvPicPr>
        <p:blipFill>
          <a:blip r:embed="rId4"/>
          <a:stretch>
            <a:fillRect/>
          </a:stretch>
        </p:blipFill>
        <p:spPr>
          <a:xfrm>
            <a:off x="439948" y="4312147"/>
            <a:ext cx="4971688" cy="1482990"/>
          </a:xfrm>
          <a:prstGeom prst="rect">
            <a:avLst/>
          </a:prstGeom>
        </p:spPr>
      </p:pic>
      <p:sp>
        <p:nvSpPr>
          <p:cNvPr id="4" name="テキスト プレースホルダー 4">
            <a:extLst>
              <a:ext uri="{FF2B5EF4-FFF2-40B4-BE49-F238E27FC236}">
                <a16:creationId xmlns:a16="http://schemas.microsoft.com/office/drawing/2014/main" id="{28B56D8F-27B6-B88E-B096-A3E55CBB5DB3}"/>
              </a:ext>
            </a:extLst>
          </p:cNvPr>
          <p:cNvSpPr txBox="1">
            <a:spLocks/>
          </p:cNvSpPr>
          <p:nvPr/>
        </p:nvSpPr>
        <p:spPr>
          <a:xfrm>
            <a:off x="84621" y="1936155"/>
            <a:ext cx="5201933" cy="2096327"/>
          </a:xfrm>
          <a:prstGeom prst="rect">
            <a:avLst/>
          </a:prstGeom>
        </p:spPr>
        <p:txBody>
          <a:bodyPr vert="horz" lIns="91440" tIns="45720" rIns="91440" bIns="45720" rtlCol="0" anchor="t">
            <a:noAutofit/>
          </a:bodyPr>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400" noProof="1">
                <a:latin typeface="Meiryo UI"/>
                <a:ea typeface="Meiryo UI"/>
              </a:rPr>
              <a:t>…</a:t>
            </a:r>
            <a:r>
              <a:rPr lang="ja-JP" altLang="en-US" sz="2400" noProof="1">
                <a:latin typeface="Meiryo UI"/>
                <a:ea typeface="Meiryo UI"/>
              </a:rPr>
              <a:t>ずっと一人で勉強するの飽きてきたな。</a:t>
            </a:r>
            <a:endParaRPr lang="en-US" altLang="ja-JP" sz="2400" noProof="1">
              <a:latin typeface="Meiryo UI"/>
              <a:ea typeface="Meiryo UI"/>
            </a:endParaRPr>
          </a:p>
          <a:p>
            <a:r>
              <a:rPr lang="ja-JP" altLang="en-US" sz="2400" noProof="1">
                <a:latin typeface="Meiryo UI"/>
                <a:ea typeface="Meiryo UI"/>
              </a:rPr>
              <a:t>   ここ誰かに質問したいな。</a:t>
            </a:r>
            <a:endParaRPr lang="en-US" altLang="ja-JP" sz="2400" noProof="1">
              <a:latin typeface="Meiryo UI"/>
              <a:ea typeface="Meiryo UI"/>
            </a:endParaRPr>
          </a:p>
          <a:p>
            <a:r>
              <a:rPr lang="ja-JP" altLang="en-US" sz="2400" noProof="1">
                <a:latin typeface="Meiryo UI"/>
                <a:ea typeface="Meiryo UI"/>
              </a:rPr>
              <a:t>   そんなあなたに向けて。</a:t>
            </a:r>
          </a:p>
        </p:txBody>
      </p:sp>
      <p:sp>
        <p:nvSpPr>
          <p:cNvPr id="10" name="TextBox 9">
            <a:extLst>
              <a:ext uri="{FF2B5EF4-FFF2-40B4-BE49-F238E27FC236}">
                <a16:creationId xmlns:a16="http://schemas.microsoft.com/office/drawing/2014/main" id="{F8DEE9FC-6EA1-34BD-60F9-9C482E88025D}"/>
              </a:ext>
            </a:extLst>
          </p:cNvPr>
          <p:cNvSpPr txBox="1"/>
          <p:nvPr/>
        </p:nvSpPr>
        <p:spPr>
          <a:xfrm>
            <a:off x="1748286" y="472440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latin typeface="Meiryo UI"/>
                <a:ea typeface="Meiryo UI"/>
              </a:rPr>
              <a:t>★ </a:t>
            </a:r>
            <a:r>
              <a:rPr lang="en-US" sz="2000">
                <a:latin typeface="Meiryo UI"/>
                <a:ea typeface="Meiryo UI"/>
              </a:rPr>
              <a:t>Point​</a:t>
            </a:r>
            <a:endParaRPr lang="en-US" altLang="ja-JP" sz="2000">
              <a:latin typeface="Meiryo UI"/>
              <a:ea typeface="Meiryo UI"/>
            </a:endParaRPr>
          </a:p>
          <a:p>
            <a:r>
              <a:rPr lang="ja-JP" altLang="en-US" sz="2000">
                <a:latin typeface="Meiryo UI"/>
                <a:ea typeface="Meiryo UI"/>
              </a:rPr>
              <a:t>カテゴリ検索</a:t>
            </a:r>
          </a:p>
        </p:txBody>
      </p:sp>
    </p:spTree>
    <p:extLst>
      <p:ext uri="{BB962C8B-B14F-4D97-AF65-F5344CB8AC3E}">
        <p14:creationId xmlns:p14="http://schemas.microsoft.com/office/powerpoint/2010/main" val="1146853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85028D58-ACFE-AD0F-FF82-22BA8E050757}"/>
              </a:ext>
            </a:extLst>
          </p:cNvPr>
          <p:cNvSpPr>
            <a:spLocks noGrp="1"/>
          </p:cNvSpPr>
          <p:nvPr>
            <p:ph type="sldNum" sz="quarter" idx="22"/>
          </p:nvPr>
        </p:nvSpPr>
        <p:spPr/>
        <p:txBody>
          <a:bodyPr/>
          <a:lstStyle/>
          <a:p>
            <a:fld id="{B5CEABB6-07DC-46E8-9B57-56EC44A396E5}" type="slidenum">
              <a:rPr lang="en-US" altLang="ja-JP" smtClean="0"/>
              <a:pPr/>
              <a:t>19</a:t>
            </a:fld>
            <a:endParaRPr lang="ja-JP" altLang="en-US"/>
          </a:p>
        </p:txBody>
      </p:sp>
      <p:sp>
        <p:nvSpPr>
          <p:cNvPr id="6" name="正方形/長方形 33">
            <a:extLst>
              <a:ext uri="{FF2B5EF4-FFF2-40B4-BE49-F238E27FC236}">
                <a16:creationId xmlns:a16="http://schemas.microsoft.com/office/drawing/2014/main" id="{F7483A0D-00D1-29CA-04E6-B7E749BEA519}"/>
              </a:ext>
            </a:extLst>
          </p:cNvPr>
          <p:cNvSpPr/>
          <p:nvPr/>
        </p:nvSpPr>
        <p:spPr>
          <a:xfrm>
            <a:off x="-32547" y="0"/>
            <a:ext cx="11904453" cy="6394607"/>
          </a:xfrm>
          <a:prstGeom prst="rect">
            <a:avLst/>
          </a:prstGeom>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r>
              <a:rPr kumimoji="1" lang="ja-JP" altLang="en-US" sz="6000" dirty="0">
                <a:solidFill>
                  <a:schemeClr val="bg1"/>
                </a:solidFill>
              </a:rPr>
              <a:t>デモ動画</a:t>
            </a:r>
            <a:r>
              <a:rPr kumimoji="1" lang="en-US" altLang="ja-JP" sz="6000" dirty="0">
                <a:solidFill>
                  <a:schemeClr val="bg1"/>
                </a:solidFill>
              </a:rPr>
              <a:t>6:</a:t>
            </a:r>
            <a:r>
              <a:rPr kumimoji="1" lang="ja-JP" altLang="en-US" sz="6000" dirty="0">
                <a:solidFill>
                  <a:schemeClr val="bg1"/>
                </a:solidFill>
              </a:rPr>
              <a:t>掲示板</a:t>
            </a:r>
            <a:endParaRPr lang="ja-JP" altLang="en-US" sz="6000" dirty="0">
              <a:solidFill>
                <a:schemeClr val="bg1"/>
              </a:solidFill>
            </a:endParaRPr>
          </a:p>
          <a:p>
            <a:pPr algn="ctr"/>
            <a:r>
              <a:rPr kumimoji="1" lang="ja-JP" altLang="en-US" sz="6000" dirty="0">
                <a:solidFill>
                  <a:schemeClr val="bg1"/>
                </a:solidFill>
              </a:rPr>
              <a:t>本番でのお楽しみ</a:t>
            </a:r>
          </a:p>
        </p:txBody>
      </p:sp>
      <p:pic>
        <p:nvPicPr>
          <p:cNvPr id="2" name="TASUMA_メニュー - Google Chrome 2022-06-29 14-20-48">
            <a:hlinkClick r:id="" action="ppaction://media"/>
            <a:extLst>
              <a:ext uri="{FF2B5EF4-FFF2-40B4-BE49-F238E27FC236}">
                <a16:creationId xmlns:a16="http://schemas.microsoft.com/office/drawing/2014/main" id="{7AC95317-1CAB-8B48-F478-3D3EB90BA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521450"/>
          </a:xfrm>
          <a:prstGeom prst="rect">
            <a:avLst/>
          </a:prstGeom>
        </p:spPr>
      </p:pic>
    </p:spTree>
    <p:extLst>
      <p:ext uri="{BB962C8B-B14F-4D97-AF65-F5344CB8AC3E}">
        <p14:creationId xmlns:p14="http://schemas.microsoft.com/office/powerpoint/2010/main" val="4878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rtlCol="0">
            <a:normAutofit/>
          </a:bodyPr>
          <a:lstStyle/>
          <a:p>
            <a:pPr rtl="0"/>
            <a:r>
              <a:rPr lang="en-US" altLang="ja-JP" sz="3600">
                <a:latin typeface="Meiryo UI"/>
                <a:ea typeface="Meiryo UI"/>
              </a:rPr>
              <a:t>INDEX</a:t>
            </a:r>
            <a:endParaRPr lang="ja-JP" altLang="en-US" sz="3600">
              <a:latin typeface="Meiryo UI"/>
              <a:ea typeface="Meiryo UI"/>
            </a:endParaRP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921054"/>
            <a:ext cx="5433204" cy="365125"/>
          </a:xfrm>
        </p:spPr>
        <p:txBody>
          <a:bodyPr vert="horz" lIns="91440" tIns="45720" rIns="91440" bIns="45720" rtlCol="0" anchor="t">
            <a:normAutofit lnSpcReduction="10000"/>
          </a:bodyPr>
          <a:lstStyle/>
          <a:p>
            <a:pPr marL="342900" indent="-342900" rtl="0">
              <a:buFont typeface="Arial" panose="020B0604020202020204" pitchFamily="34" charset="0"/>
              <a:buChar char="•"/>
            </a:pPr>
            <a:r>
              <a:rPr lang="ja-JP" altLang="en-US">
                <a:latin typeface="Meiryo UI" panose="020B0604030504040204" pitchFamily="50" charset="-128"/>
                <a:ea typeface="Meiryo UI" panose="020B0604030504040204" pitchFamily="50" charset="-128"/>
              </a:rPr>
              <a:t>導入</a:t>
            </a:r>
          </a:p>
        </p:txBody>
      </p:sp>
      <p:sp>
        <p:nvSpPr>
          <p:cNvPr id="5" name="テキスト プレースホルダー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995881"/>
            <a:ext cx="5433204" cy="365125"/>
          </a:xfrm>
        </p:spPr>
        <p:txBody>
          <a:bodyPr rtlCol="0">
            <a:normAutofit lnSpcReduction="10000"/>
          </a:bodyPr>
          <a:lstStyle/>
          <a:p>
            <a:pPr marL="342900" indent="-342900" rtl="0">
              <a:buFont typeface="Arial" panose="020B0604020202020204" pitchFamily="34" charset="0"/>
              <a:buChar char="•"/>
            </a:pPr>
            <a:r>
              <a:rPr lang="ja-JP" altLang="en-US">
                <a:latin typeface="Meiryo UI" panose="020B0604030504040204" pitchFamily="50" charset="-128"/>
                <a:ea typeface="Meiryo UI" panose="020B0604030504040204" pitchFamily="50" charset="-128"/>
              </a:rPr>
              <a:t>成果物紹介</a:t>
            </a:r>
          </a:p>
        </p:txBody>
      </p:sp>
      <p:sp>
        <p:nvSpPr>
          <p:cNvPr id="7" name="テキスト プレースホルダー 6">
            <a:extLst>
              <a:ext uri="{FF2B5EF4-FFF2-40B4-BE49-F238E27FC236}">
                <a16:creationId xmlns:a16="http://schemas.microsoft.com/office/drawing/2014/main" id="{301D392D-FB66-47A0-B628-5ADE822A2CFF}"/>
              </a:ext>
            </a:extLst>
          </p:cNvPr>
          <p:cNvSpPr>
            <a:spLocks noGrp="1"/>
          </p:cNvSpPr>
          <p:nvPr>
            <p:ph type="body" sz="quarter" idx="25"/>
          </p:nvPr>
        </p:nvSpPr>
        <p:spPr>
          <a:xfrm>
            <a:off x="5919680" y="4024132"/>
            <a:ext cx="5433204" cy="365125"/>
          </a:xfrm>
        </p:spPr>
        <p:txBody>
          <a:bodyPr rtlCol="0">
            <a:normAutofit lnSpcReduction="10000"/>
          </a:bodyPr>
          <a:lstStyle/>
          <a:p>
            <a:pPr marL="342900" indent="-342900" rtl="0">
              <a:buFont typeface="Arial" panose="020B0604020202020204" pitchFamily="34" charset="0"/>
              <a:buChar char="•"/>
            </a:pPr>
            <a:r>
              <a:rPr lang="ja-JP" altLang="en-US">
                <a:latin typeface="Meiryo UI" panose="020B0604030504040204" pitchFamily="50" charset="-128"/>
                <a:ea typeface="Meiryo UI" panose="020B0604030504040204" pitchFamily="50" charset="-128"/>
              </a:rPr>
              <a:t>開発演習の総括 </a:t>
            </a:r>
          </a:p>
        </p:txBody>
      </p:sp>
      <p:sp>
        <p:nvSpPr>
          <p:cNvPr id="22" name="スライド番号プレースホルダー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2</a:t>
            </a:fld>
            <a:endParaRPr lang="ja-JP" altLang="en-US">
              <a:latin typeface="Meiryo UI" panose="020B0604030504040204" pitchFamily="50" charset="-128"/>
              <a:ea typeface="Meiryo UI" panose="020B0604030504040204" pitchFamily="50" charset="-128"/>
            </a:endParaRPr>
          </a:p>
        </p:txBody>
      </p:sp>
      <p:sp>
        <p:nvSpPr>
          <p:cNvPr id="24" name="テキスト プレースホルダー 6">
            <a:extLst>
              <a:ext uri="{FF2B5EF4-FFF2-40B4-BE49-F238E27FC236}">
                <a16:creationId xmlns:a16="http://schemas.microsoft.com/office/drawing/2014/main" id="{607DA1D3-A7DC-E149-3199-B6A669D6F393}"/>
              </a:ext>
            </a:extLst>
          </p:cNvPr>
          <p:cNvSpPr txBox="1">
            <a:spLocks/>
          </p:cNvSpPr>
          <p:nvPr/>
        </p:nvSpPr>
        <p:spPr>
          <a:xfrm>
            <a:off x="5919680" y="5145536"/>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kumimoji="1" lang="en-US" sz="2000" kern="1200" spc="150" baseline="0" dirty="0">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ja-JP"/>
              <a:t>PLUS DOJO</a:t>
            </a:r>
            <a:r>
              <a:rPr lang="ja-JP" altLang="en-US"/>
              <a:t>を終えて成長したこと</a:t>
            </a:r>
          </a:p>
        </p:txBody>
      </p:sp>
    </p:spTree>
    <p:extLst>
      <p:ext uri="{BB962C8B-B14F-4D97-AF65-F5344CB8AC3E}">
        <p14:creationId xmlns:p14="http://schemas.microsoft.com/office/powerpoint/2010/main" val="1844941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rtlCol="0">
            <a:normAutofit/>
          </a:bodyPr>
          <a:lstStyle/>
          <a:p>
            <a:pPr rtl="0"/>
            <a:r>
              <a:rPr lang="ja-JP" altLang="en-US" sz="3600">
                <a:latin typeface="Meiryo UI"/>
                <a:ea typeface="Meiryo UI"/>
              </a:rPr>
              <a:t>総括</a:t>
            </a: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870305" y="6356350"/>
            <a:ext cx="987552" cy="365125"/>
          </a:xfrm>
        </p:spPr>
        <p:txBody>
          <a:bodyPr rtlCol="0"/>
          <a:lstStyle/>
          <a:p>
            <a:pPr rtl="0"/>
            <a:r>
              <a:rPr lang="en-ZA" altLang="ja-JP">
                <a:latin typeface="Meiryo UI"/>
                <a:ea typeface="Meiryo UI"/>
              </a:rPr>
              <a:t>20</a:t>
            </a:r>
            <a:endParaRPr lang="en-ZA" altLang="ja-JP">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43494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5514436" y="213468"/>
            <a:ext cx="4698305" cy="865488"/>
          </a:xfrm>
        </p:spPr>
        <p:txBody>
          <a:bodyPr rtlCol="0">
            <a:noAutofit/>
          </a:bodyPr>
          <a:lstStyle/>
          <a:p>
            <a:pPr rtl="0"/>
            <a:r>
              <a:rPr lang="ja-JP" altLang="en-US" sz="3600" b="1" dirty="0">
                <a:latin typeface="Meiryo UI"/>
                <a:ea typeface="Meiryo UI"/>
              </a:rPr>
              <a:t>実装できなかった機能</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type="body" sz="quarter" idx="13"/>
          </p:nvPr>
        </p:nvSpPr>
        <p:spPr>
          <a:xfrm>
            <a:off x="5519688" y="2105729"/>
            <a:ext cx="5433204" cy="681427"/>
          </a:xfrm>
        </p:spPr>
        <p:txBody>
          <a:bodyPr vert="horz" lIns="91440" tIns="45720" rIns="91440" bIns="45720" rtlCol="0" anchor="t">
            <a:normAutofit/>
          </a:bodyPr>
          <a:lstStyle/>
          <a:p>
            <a:pPr rtl="0"/>
            <a:r>
              <a:rPr lang="ja-JP" altLang="en-US" sz="2400" dirty="0">
                <a:latin typeface="Meiryo UI"/>
                <a:ea typeface="Meiryo UI"/>
              </a:rPr>
              <a:t>通知機能</a:t>
            </a:r>
          </a:p>
        </p:txBody>
      </p:sp>
      <p:sp>
        <p:nvSpPr>
          <p:cNvPr id="4" name="テキスト プレースホルダー 3">
            <a:extLst>
              <a:ext uri="{FF2B5EF4-FFF2-40B4-BE49-F238E27FC236}">
                <a16:creationId xmlns:a16="http://schemas.microsoft.com/office/drawing/2014/main" id="{AC1C80FB-53F9-42EE-B1E6-D0F998EC5DFA}"/>
              </a:ext>
            </a:extLst>
          </p:cNvPr>
          <p:cNvSpPr>
            <a:spLocks noGrp="1"/>
          </p:cNvSpPr>
          <p:nvPr>
            <p:ph type="body" sz="quarter" idx="15"/>
          </p:nvPr>
        </p:nvSpPr>
        <p:spPr>
          <a:xfrm>
            <a:off x="5519262" y="2607684"/>
            <a:ext cx="6452763" cy="1204930"/>
          </a:xfrm>
        </p:spPr>
        <p:txBody>
          <a:bodyPr vert="horz" lIns="91440" tIns="45720" rIns="91440" bIns="45720" rtlCol="0" anchor="t">
            <a:noAutofit/>
          </a:bodyPr>
          <a:lstStyle/>
          <a:p>
            <a:pPr rtl="0"/>
            <a:r>
              <a:rPr lang="ja-JP" altLang="en-US" sz="1600" dirty="0">
                <a:latin typeface="Meiryo UI"/>
                <a:ea typeface="Meiryo UI"/>
              </a:rPr>
              <a:t>一定期間のログインがなかったユーザーに通知メールを送信する</a:t>
            </a:r>
            <a:endParaRPr lang="en-US" altLang="ja-JP" sz="1600" dirty="0">
              <a:latin typeface="Meiryo UI"/>
              <a:ea typeface="Meiryo UI"/>
            </a:endParaRPr>
          </a:p>
          <a:p>
            <a:pPr rtl="0"/>
            <a:r>
              <a:rPr lang="ja-JP" altLang="en-US" sz="1600" dirty="0">
                <a:latin typeface="Meiryo UI"/>
                <a:ea typeface="Meiryo UI"/>
              </a:rPr>
              <a:t>→技術的・全体分量的にカット</a:t>
            </a:r>
          </a:p>
          <a:p>
            <a:r>
              <a:rPr lang="ja-JP" altLang="en-US" sz="1600">
                <a:latin typeface="Meiryo UI"/>
                <a:ea typeface="Meiryo UI"/>
              </a:rPr>
              <a:t>→通知を行わない分、より継続して使ってもらえるような内容に</a:t>
            </a:r>
          </a:p>
        </p:txBody>
      </p:sp>
      <p:sp>
        <p:nvSpPr>
          <p:cNvPr id="5" name="テキスト プレースホルダー 4">
            <a:extLst>
              <a:ext uri="{FF2B5EF4-FFF2-40B4-BE49-F238E27FC236}">
                <a16:creationId xmlns:a16="http://schemas.microsoft.com/office/drawing/2014/main" id="{E81BA2B5-6A90-4204-ABDD-7183FBB03A02}"/>
              </a:ext>
            </a:extLst>
          </p:cNvPr>
          <p:cNvSpPr>
            <a:spLocks noGrp="1"/>
          </p:cNvSpPr>
          <p:nvPr>
            <p:ph type="body" sz="quarter" idx="23"/>
          </p:nvPr>
        </p:nvSpPr>
        <p:spPr>
          <a:xfrm>
            <a:off x="5519688" y="3910016"/>
            <a:ext cx="5433204" cy="494521"/>
          </a:xfrm>
        </p:spPr>
        <p:txBody>
          <a:bodyPr vert="horz" lIns="91440" tIns="45720" rIns="91440" bIns="45720" rtlCol="0" anchor="t">
            <a:noAutofit/>
          </a:bodyPr>
          <a:lstStyle/>
          <a:p>
            <a:pPr rtl="0"/>
            <a:r>
              <a:rPr lang="en-US" altLang="ja-JP" sz="2400">
                <a:latin typeface="Meiryo UI"/>
                <a:ea typeface="Meiryo UI"/>
              </a:rPr>
              <a:t>AI</a:t>
            </a:r>
            <a:r>
              <a:rPr lang="ja-JP" altLang="en-US" sz="2400">
                <a:latin typeface="Meiryo UI"/>
                <a:ea typeface="Meiryo UI"/>
              </a:rPr>
              <a:t>を用いた資格マッチング</a:t>
            </a:r>
          </a:p>
        </p:txBody>
      </p:sp>
      <p:sp>
        <p:nvSpPr>
          <p:cNvPr id="6" name="テキスト プレースホルダー 5">
            <a:extLst>
              <a:ext uri="{FF2B5EF4-FFF2-40B4-BE49-F238E27FC236}">
                <a16:creationId xmlns:a16="http://schemas.microsoft.com/office/drawing/2014/main" id="{7E7D4C34-22A0-4D54-A07D-E1E9A11463E5}"/>
              </a:ext>
            </a:extLst>
          </p:cNvPr>
          <p:cNvSpPr>
            <a:spLocks noGrp="1"/>
          </p:cNvSpPr>
          <p:nvPr>
            <p:ph type="body" sz="quarter" idx="24"/>
          </p:nvPr>
        </p:nvSpPr>
        <p:spPr>
          <a:xfrm>
            <a:off x="5519262" y="4512610"/>
            <a:ext cx="5431971" cy="1305571"/>
          </a:xfrm>
        </p:spPr>
        <p:txBody>
          <a:bodyPr vert="horz" lIns="91440" tIns="45720" rIns="91440" bIns="45720" rtlCol="0" anchor="t">
            <a:noAutofit/>
          </a:bodyPr>
          <a:lstStyle/>
          <a:p>
            <a:pPr rtl="0"/>
            <a:r>
              <a:rPr lang="en-US" altLang="ja-JP" sz="1600">
                <a:latin typeface="Meiryo UI"/>
                <a:ea typeface="Meiryo UI"/>
              </a:rPr>
              <a:t>AI</a:t>
            </a:r>
            <a:r>
              <a:rPr lang="ja-JP" altLang="en-US" sz="1600">
                <a:latin typeface="Meiryo UI"/>
                <a:ea typeface="Meiryo UI"/>
              </a:rPr>
              <a:t>を用いておすすめの資格のマッチングを行う。</a:t>
            </a:r>
            <a:endParaRPr lang="en-US" altLang="ja-JP" sz="1600">
              <a:latin typeface="Meiryo UI"/>
              <a:ea typeface="Meiryo UI"/>
            </a:endParaRPr>
          </a:p>
          <a:p>
            <a:pPr rtl="0"/>
            <a:r>
              <a:rPr lang="ja-JP" altLang="en-US" sz="1600">
                <a:latin typeface="Meiryo UI"/>
                <a:ea typeface="Meiryo UI"/>
              </a:rPr>
              <a:t>→技術的に断念</a:t>
            </a:r>
          </a:p>
          <a:p>
            <a:r>
              <a:rPr lang="ja-JP" altLang="en-US" sz="1600">
                <a:latin typeface="Meiryo UI"/>
                <a:ea typeface="Meiryo UI"/>
              </a:rPr>
              <a:t>→AIについての知識を深め、再チャレンジしたい</a:t>
            </a:r>
          </a:p>
        </p:txBody>
      </p:sp>
      <p:sp>
        <p:nvSpPr>
          <p:cNvPr id="8" name="スライド番号プレースホルダー 3">
            <a:extLst>
              <a:ext uri="{FF2B5EF4-FFF2-40B4-BE49-F238E27FC236}">
                <a16:creationId xmlns:a16="http://schemas.microsoft.com/office/drawing/2014/main" id="{ACD62629-0006-F447-27A0-8B19714B81F8}"/>
              </a:ext>
            </a:extLst>
          </p:cNvPr>
          <p:cNvSpPr txBox="1">
            <a:spLocks/>
          </p:cNvSpPr>
          <p:nvPr/>
        </p:nvSpPr>
        <p:spPr>
          <a:xfrm>
            <a:off x="8610600" y="6356350"/>
            <a:ext cx="2743200"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B5CEABB6-07DC-46E8-9B57-56EC44A396E5}" type="slidenum">
              <a:rPr lang="en-US" altLang="ja-JP" sz="900" smtClean="0">
                <a:solidFill>
                  <a:prstClr val="black">
                    <a:tint val="75000"/>
                  </a:prstClr>
                </a:solidFill>
                <a:latin typeface="Meiryo UI" panose="020B0604030504040204" pitchFamily="50" charset="-128"/>
                <a:ea typeface="Meiryo UI" panose="020B0604030504040204" pitchFamily="50" charset="-128"/>
              </a:rPr>
              <a:pPr algn="r">
                <a:defRPr/>
              </a:pPr>
              <a:t>21</a:t>
            </a:fld>
            <a:endParaRPr lang="ja-JP" altLang="en-US" sz="900">
              <a:solidFill>
                <a:prstClr val="black">
                  <a:tint val="75000"/>
                </a:prstClr>
              </a:solidFill>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A786E1D4-5696-5438-8B01-BABF812B0526}"/>
              </a:ext>
            </a:extLst>
          </p:cNvPr>
          <p:cNvSpPr>
            <a:spLocks noGrp="1"/>
          </p:cNvSpPr>
          <p:nvPr>
            <p:ph type="sldNum" sz="quarter" idx="22"/>
          </p:nvPr>
        </p:nvSpPr>
        <p:spPr/>
        <p:txBody>
          <a:bodyPr/>
          <a:lstStyle/>
          <a:p>
            <a:fld id="{B5CEABB6-07DC-46E8-9B57-56EC44A396E5}" type="slidenum">
              <a:rPr lang="en-US" altLang="ja-JP" smtClean="0"/>
              <a:pPr/>
              <a:t>21</a:t>
            </a:fld>
            <a:endParaRPr lang="ja-JP" altLang="en-US"/>
          </a:p>
        </p:txBody>
      </p:sp>
    </p:spTree>
    <p:extLst>
      <p:ext uri="{BB962C8B-B14F-4D97-AF65-F5344CB8AC3E}">
        <p14:creationId xmlns:p14="http://schemas.microsoft.com/office/powerpoint/2010/main" val="1993734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solidFill>
                  <a:prstClr val="black">
                    <a:tint val="75000"/>
                  </a:prstClr>
                </a:solidFill>
                <a:latin typeface="Meiryo UI"/>
                <a:ea typeface="Meiryo UI"/>
              </a:rPr>
              <a:t>22</a:t>
            </a:r>
            <a:endParaRPr kumimoji="0" lang="ja-JP" altLang="en-US" sz="9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3" name="グラフィックス 12" descr="ユーザー 単色塗りつぶし">
            <a:extLst>
              <a:ext uri="{FF2B5EF4-FFF2-40B4-BE49-F238E27FC236}">
                <a16:creationId xmlns:a16="http://schemas.microsoft.com/office/drawing/2014/main" id="{01EC49C8-66AA-2C9E-0542-EB966C064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774" y="2491118"/>
            <a:ext cx="1583788" cy="1583788"/>
          </a:xfrm>
          <a:prstGeom prst="rect">
            <a:avLst/>
          </a:prstGeom>
        </p:spPr>
      </p:pic>
      <p:sp>
        <p:nvSpPr>
          <p:cNvPr id="7" name="コンテンツ プレースホルダー 6">
            <a:extLst>
              <a:ext uri="{FF2B5EF4-FFF2-40B4-BE49-F238E27FC236}">
                <a16:creationId xmlns:a16="http://schemas.microsoft.com/office/drawing/2014/main" id="{49674B22-909C-3884-AAC0-CE2FC03D5106}"/>
              </a:ext>
            </a:extLst>
          </p:cNvPr>
          <p:cNvSpPr txBox="1">
            <a:spLocks/>
          </p:cNvSpPr>
          <p:nvPr/>
        </p:nvSpPr>
        <p:spPr>
          <a:xfrm>
            <a:off x="1123595" y="3970795"/>
            <a:ext cx="4265465" cy="535144"/>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300" b="1" noProof="1"/>
              <a:t>改めて皆でシステムについて話し合う</a:t>
            </a:r>
            <a:endParaRPr lang="en-US" altLang="ja-JP" sz="2300" b="1" noProof="1"/>
          </a:p>
          <a:p>
            <a:endParaRPr lang="ja-JP" altLang="en-US" noProof="1"/>
          </a:p>
        </p:txBody>
      </p:sp>
      <p:sp>
        <p:nvSpPr>
          <p:cNvPr id="9" name="コンテンツ プレースホルダー 6">
            <a:extLst>
              <a:ext uri="{FF2B5EF4-FFF2-40B4-BE49-F238E27FC236}">
                <a16:creationId xmlns:a16="http://schemas.microsoft.com/office/drawing/2014/main" id="{C3F57CF7-90AF-BD98-E1D4-C3519A016156}"/>
              </a:ext>
            </a:extLst>
          </p:cNvPr>
          <p:cNvSpPr txBox="1">
            <a:spLocks/>
          </p:cNvSpPr>
          <p:nvPr/>
        </p:nvSpPr>
        <p:spPr>
          <a:xfrm>
            <a:off x="1566306" y="4735160"/>
            <a:ext cx="3969514" cy="1782238"/>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・全員の理解度・システムの認識の確認</a:t>
            </a:r>
            <a:endParaRPr kumimoji="1" lang="en-US" altLang="ja-JP"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⇒方向性を改めて固めなおす</a:t>
            </a:r>
            <a:endParaRPr kumimoji="1" lang="en-US" altLang="ja-JP"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・全員の責任感の芽生え</a:t>
            </a:r>
            <a:endParaRPr kumimoji="1" lang="en-US" altLang="ja-JP"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1">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⇒「困ったら聞けばいい」から「自分で決断」へ</a:t>
            </a:r>
          </a:p>
        </p:txBody>
      </p:sp>
      <p:sp>
        <p:nvSpPr>
          <p:cNvPr id="17" name="テキスト プレースホルダー 2">
            <a:extLst>
              <a:ext uri="{FF2B5EF4-FFF2-40B4-BE49-F238E27FC236}">
                <a16:creationId xmlns:a16="http://schemas.microsoft.com/office/drawing/2014/main" id="{11D782DE-34D2-4261-228C-19EB8C3759C6}"/>
              </a:ext>
            </a:extLst>
          </p:cNvPr>
          <p:cNvSpPr txBox="1">
            <a:spLocks/>
          </p:cNvSpPr>
          <p:nvPr/>
        </p:nvSpPr>
        <p:spPr>
          <a:xfrm>
            <a:off x="1606710" y="4331819"/>
            <a:ext cx="2896671" cy="38936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800" b="1"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a:t>
            </a:r>
          </a:p>
        </p:txBody>
      </p:sp>
      <p:pic>
        <p:nvPicPr>
          <p:cNvPr id="19" name="グラフィックス 27" descr="クリップボード 単色塗りつぶし">
            <a:extLst>
              <a:ext uri="{FF2B5EF4-FFF2-40B4-BE49-F238E27FC236}">
                <a16:creationId xmlns:a16="http://schemas.microsoft.com/office/drawing/2014/main" id="{F28A8BD5-7C32-C148-D99E-D1541D6697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1921" y="2711787"/>
            <a:ext cx="1113693" cy="1113693"/>
          </a:xfrm>
          <a:prstGeom prst="rect">
            <a:avLst/>
          </a:prstGeom>
        </p:spPr>
      </p:pic>
      <p:sp>
        <p:nvSpPr>
          <p:cNvPr id="21" name="テキスト プレースホルダー 2">
            <a:extLst>
              <a:ext uri="{FF2B5EF4-FFF2-40B4-BE49-F238E27FC236}">
                <a16:creationId xmlns:a16="http://schemas.microsoft.com/office/drawing/2014/main" id="{E141C9E8-5ADD-1830-DFF0-BD1C9BBA68F4}"/>
              </a:ext>
            </a:extLst>
          </p:cNvPr>
          <p:cNvSpPr txBox="1">
            <a:spLocks/>
          </p:cNvSpPr>
          <p:nvPr/>
        </p:nvSpPr>
        <p:spPr>
          <a:xfrm>
            <a:off x="7214166" y="3910282"/>
            <a:ext cx="2896671" cy="38936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r>
              <a:rPr lang="ja-JP" altLang="en-US" sz="2000" b="1"/>
              <a:t>業務の見直し</a:t>
            </a:r>
          </a:p>
        </p:txBody>
      </p:sp>
      <p:sp>
        <p:nvSpPr>
          <p:cNvPr id="23" name="テキスト プレースホルダー 2">
            <a:extLst>
              <a:ext uri="{FF2B5EF4-FFF2-40B4-BE49-F238E27FC236}">
                <a16:creationId xmlns:a16="http://schemas.microsoft.com/office/drawing/2014/main" id="{FACE6486-00D5-0C8F-40C0-59A4F83D2233}"/>
              </a:ext>
            </a:extLst>
          </p:cNvPr>
          <p:cNvSpPr txBox="1">
            <a:spLocks/>
          </p:cNvSpPr>
          <p:nvPr/>
        </p:nvSpPr>
        <p:spPr>
          <a:xfrm>
            <a:off x="7314808" y="4303065"/>
            <a:ext cx="2896671" cy="38936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800" b="1"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a:t>
            </a:r>
          </a:p>
        </p:txBody>
      </p:sp>
      <p:sp>
        <p:nvSpPr>
          <p:cNvPr id="25" name="テキスト プレースホルダー 2">
            <a:extLst>
              <a:ext uri="{FF2B5EF4-FFF2-40B4-BE49-F238E27FC236}">
                <a16:creationId xmlns:a16="http://schemas.microsoft.com/office/drawing/2014/main" id="{8E866757-2A03-84BA-28CA-65BD62414AFF}"/>
              </a:ext>
            </a:extLst>
          </p:cNvPr>
          <p:cNvSpPr txBox="1">
            <a:spLocks/>
          </p:cNvSpPr>
          <p:nvPr/>
        </p:nvSpPr>
        <p:spPr>
          <a:xfrm>
            <a:off x="7406809" y="4695885"/>
            <a:ext cx="3245091" cy="158784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ct val="100000"/>
              </a:lnSpc>
              <a:spcBef>
                <a:spcPts val="500"/>
              </a:spcBef>
              <a:buFont typeface="Arial" panose="020B0604020202020204" pitchFamily="34" charset="0"/>
              <a:buNone/>
              <a:defRPr kumimoji="1" sz="1400" kern="1200" spc="50" baseline="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・引継ぎができるよう、コメントアウトの徹底</a:t>
            </a:r>
            <a:endParaRPr kumimoji="1" lang="en-US" altLang="ja-JP"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⇒わかりやすいコードへの意識</a:t>
            </a:r>
            <a:endParaRPr kumimoji="1" lang="en-US" altLang="ja-JP"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1" lang="en-US" altLang="ja-JP" sz="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a:t>
            </a:r>
            <a:r>
              <a:rPr kumimoji="1" lang="en-US" altLang="ja-JP"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Excel</a:t>
            </a:r>
            <a:r>
              <a:rPr kumimoji="1" lang="ja-JP" altLang="en-US"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管理による進捗の可視化</a:t>
            </a:r>
            <a:endParaRPr kumimoji="1" lang="en-US" altLang="ja-JP"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ja-JP" altLang="en-US" sz="1400" b="0" i="0" u="none" strike="noStrike" kern="1200" cap="none" spc="50" normalizeH="0" baseline="0" noProof="0">
                <a:ln>
                  <a:noFill/>
                </a:ln>
                <a:solidFill>
                  <a:prstClr val="black">
                    <a:lumMod val="75000"/>
                    <a:lumOff val="25000"/>
                  </a:prstClr>
                </a:solidFill>
                <a:effectLst/>
                <a:uLnTx/>
                <a:uFillTx/>
                <a:latin typeface="Meiryo UI" panose="020B0604030504040204" pitchFamily="50" charset="-128"/>
                <a:ea typeface="Meiryo UI" panose="020B0604030504040204" pitchFamily="50" charset="-128"/>
                <a:cs typeface="+mn-cs"/>
              </a:rPr>
              <a:t>⇒状況に応じて臨機応変に対応</a:t>
            </a:r>
          </a:p>
        </p:txBody>
      </p:sp>
      <p:sp>
        <p:nvSpPr>
          <p:cNvPr id="27" name="タイトル 1">
            <a:extLst>
              <a:ext uri="{FF2B5EF4-FFF2-40B4-BE49-F238E27FC236}">
                <a16:creationId xmlns:a16="http://schemas.microsoft.com/office/drawing/2014/main" id="{E8DDB97B-3624-535C-A4A0-D537BE13181B}"/>
              </a:ext>
            </a:extLst>
          </p:cNvPr>
          <p:cNvSpPr>
            <a:spLocks noGrp="1"/>
          </p:cNvSpPr>
          <p:nvPr>
            <p:ph type="title"/>
          </p:nvPr>
        </p:nvSpPr>
        <p:spPr>
          <a:xfrm>
            <a:off x="1885157" y="288332"/>
            <a:ext cx="8421688" cy="2590768"/>
          </a:xfrm>
        </p:spPr>
        <p:txBody>
          <a:bodyPr rtlCol="0">
            <a:normAutofit/>
          </a:bodyPr>
          <a:lstStyle/>
          <a:p>
            <a:r>
              <a:rPr lang="ja-JP" sz="3600" b="1">
                <a:solidFill>
                  <a:schemeClr val="tx1">
                    <a:lumMod val="85000"/>
                    <a:lumOff val="15000"/>
                  </a:schemeClr>
                </a:solidFill>
                <a:latin typeface="Meiryo UI"/>
                <a:ea typeface="Meiryo UI"/>
              </a:rPr>
              <a:t>チーム開発で大変だったこと</a:t>
            </a:r>
            <a:br>
              <a:rPr lang="ja-JP" sz="3600" b="1" u="sng" dirty="0">
                <a:latin typeface="Meiryo UI"/>
                <a:ea typeface="Meiryo UI"/>
              </a:rPr>
            </a:br>
            <a:br>
              <a:rPr lang="ja-JP" altLang="en-US" sz="2000" dirty="0">
                <a:latin typeface="Meiryo UI"/>
                <a:ea typeface="Meiryo UI"/>
              </a:rPr>
            </a:br>
            <a:r>
              <a:rPr lang="ja-JP" sz="2000" dirty="0">
                <a:solidFill>
                  <a:schemeClr val="tx1">
                    <a:lumMod val="85000"/>
                    <a:lumOff val="15000"/>
                  </a:schemeClr>
                </a:solidFill>
                <a:latin typeface="Meiryo UI"/>
                <a:ea typeface="Meiryo UI"/>
              </a:rPr>
              <a:t>構成管理担当者の欠席</a:t>
            </a:r>
            <a:br>
              <a:rPr lang="ja-JP" sz="1800" dirty="0">
                <a:latin typeface="Meiryo UI"/>
                <a:ea typeface="Meiryo UI"/>
              </a:rPr>
            </a:br>
            <a:br>
              <a:rPr lang="ja-JP" altLang="en-US" sz="1800" dirty="0">
                <a:latin typeface="Meiryo UI"/>
                <a:ea typeface="Meiryo UI"/>
              </a:rPr>
            </a:br>
            <a:r>
              <a:rPr lang="ja-JP" sz="1800" dirty="0">
                <a:solidFill>
                  <a:schemeClr val="tx1">
                    <a:lumMod val="85000"/>
                    <a:lumOff val="15000"/>
                  </a:schemeClr>
                </a:solidFill>
                <a:latin typeface="Meiryo UI"/>
                <a:ea typeface="Meiryo UI"/>
              </a:rPr>
              <a:t>→ プログラミング経験者のため、頼りきっていた</a:t>
            </a:r>
            <a:br>
              <a:rPr lang="ja-JP" altLang="en-US" sz="2400" dirty="0">
                <a:latin typeface="Meiryo UI"/>
                <a:ea typeface="Meiryo UI"/>
              </a:rPr>
            </a:br>
            <a:br>
              <a:rPr lang="ja-JP" altLang="en-US" sz="2400" dirty="0">
                <a:latin typeface="Meiryo UI"/>
                <a:ea typeface="Meiryo UI"/>
              </a:rPr>
            </a:br>
            <a:r>
              <a:rPr lang="ja-JP" altLang="en-US" sz="2400" b="1">
                <a:latin typeface="Meiryo UI"/>
                <a:ea typeface="Meiryo UI"/>
              </a:rPr>
              <a:t>ー 困難との向き合い方 ー</a:t>
            </a:r>
            <a:endParaRPr lang="en-US" altLang="ja-JP" b="1"/>
          </a:p>
        </p:txBody>
      </p:sp>
    </p:spTree>
    <p:extLst>
      <p:ext uri="{BB962C8B-B14F-4D97-AF65-F5344CB8AC3E}">
        <p14:creationId xmlns:p14="http://schemas.microsoft.com/office/powerpoint/2010/main" val="345734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FFA191-5CCC-43CB-BD83-4F80ED362608}"/>
              </a:ext>
            </a:extLst>
          </p:cNvPr>
          <p:cNvSpPr>
            <a:spLocks noGrp="1"/>
          </p:cNvSpPr>
          <p:nvPr>
            <p:ph type="title"/>
          </p:nvPr>
        </p:nvSpPr>
        <p:spPr>
          <a:xfrm>
            <a:off x="4506648" y="2224088"/>
            <a:ext cx="6833429" cy="1219289"/>
          </a:xfrm>
        </p:spPr>
        <p:txBody>
          <a:bodyPr rtlCol="0"/>
          <a:lstStyle/>
          <a:p>
            <a:pPr rtl="0"/>
            <a:r>
              <a:rPr lang="en-US" altLang="ja-JP" sz="3600">
                <a:latin typeface="Meiryo UI"/>
                <a:ea typeface="Meiryo UI"/>
              </a:rPr>
              <a:t>PLUS DOJO</a:t>
            </a:r>
            <a:r>
              <a:rPr lang="ja-JP" altLang="en-US" sz="3600">
                <a:latin typeface="Meiryo UI"/>
                <a:ea typeface="Meiryo UI"/>
              </a:rPr>
              <a:t>を終えて成長したこと</a:t>
            </a:r>
          </a:p>
        </p:txBody>
      </p:sp>
      <p:sp>
        <p:nvSpPr>
          <p:cNvPr id="6" name="スライド番号プレースホルダー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rtlCol="0"/>
          <a:lstStyle/>
          <a:p>
            <a:pPr rtl="0"/>
            <a:r>
              <a:rPr lang="en-US" altLang="ja-JP">
                <a:latin typeface="Meiryo UI"/>
                <a:ea typeface="Meiryo UI"/>
              </a:rPr>
              <a:t>23</a:t>
            </a:r>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2017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latin typeface="Meiryo UI"/>
                <a:ea typeface="Meiryo UI"/>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16" name="テキスト ボックス 15">
            <a:extLst>
              <a:ext uri="{FF2B5EF4-FFF2-40B4-BE49-F238E27FC236}">
                <a16:creationId xmlns:a16="http://schemas.microsoft.com/office/drawing/2014/main" id="{9CE58956-2C50-09EC-ED04-B88F33761BC6}"/>
              </a:ext>
            </a:extLst>
          </p:cNvPr>
          <p:cNvSpPr txBox="1"/>
          <p:nvPr/>
        </p:nvSpPr>
        <p:spPr>
          <a:xfrm>
            <a:off x="938231" y="2705832"/>
            <a:ext cx="5540114"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chemeClr val="bg1"/>
                </a:solidFill>
                <a:effectLst/>
                <a:uLnTx/>
                <a:uFillTx/>
                <a:latin typeface="Meiryo UI"/>
                <a:ea typeface="Meiryo UI"/>
              </a:rPr>
              <a:t>川上 柚</a:t>
            </a:r>
            <a:r>
              <a:rPr kumimoji="1" lang="ja-JP" altLang="en-US" sz="2800" b="1">
                <a:solidFill>
                  <a:schemeClr val="bg1"/>
                </a:solidFill>
                <a:latin typeface="Meiryo UI"/>
                <a:ea typeface="Meiryo UI"/>
              </a:rPr>
              <a:t>（</a:t>
            </a:r>
            <a:r>
              <a:rPr kumimoji="1" lang="ja-JP" altLang="en-US" sz="2800" b="1" i="0" u="none" strike="noStrike" kern="1200" cap="none" spc="0" normalizeH="0" baseline="0" noProof="0">
                <a:ln>
                  <a:noFill/>
                </a:ln>
                <a:solidFill>
                  <a:schemeClr val="bg1"/>
                </a:solidFill>
                <a:effectLst/>
                <a:uLnTx/>
                <a:uFillTx/>
                <a:latin typeface="Meiryo UI"/>
                <a:ea typeface="Meiryo UI"/>
              </a:rPr>
              <a:t>コミュニケーション担当</a:t>
            </a:r>
            <a:r>
              <a:rPr kumimoji="1" lang="ja-JP" altLang="en-US" sz="2800" b="1">
                <a:solidFill>
                  <a:schemeClr val="bg1"/>
                </a:solidFill>
                <a:latin typeface="Meiryo UI"/>
                <a:ea typeface="Meiryo UI"/>
              </a:rPr>
              <a:t>）</a:t>
            </a:r>
            <a:endParaRPr lang="en-US" altLang="ja-JP" sz="2800" b="1" i="0" u="none" strike="noStrike" kern="1200" cap="none" spc="0" normalizeH="0" baseline="0" noProof="0">
              <a:ln>
                <a:noFill/>
              </a:ln>
              <a:solidFill>
                <a:schemeClr val="bg1"/>
              </a:solidFill>
              <a:effectLst/>
              <a:uLnTx/>
              <a:uFillTx/>
              <a:latin typeface="Meiryo UI"/>
              <a:ea typeface="Meiryo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360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pic>
        <p:nvPicPr>
          <p:cNvPr id="17" name="グラフィックス 16" descr="犬 枠線">
            <a:extLst>
              <a:ext uri="{FF2B5EF4-FFF2-40B4-BE49-F238E27FC236}">
                <a16:creationId xmlns:a16="http://schemas.microsoft.com/office/drawing/2014/main" id="{83BDD1CC-D5F3-1D85-26F9-71F75BC49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1624" y="943438"/>
            <a:ext cx="1897052" cy="1897052"/>
          </a:xfrm>
          <a:prstGeom prst="rect">
            <a:avLst/>
          </a:prstGeom>
        </p:spPr>
      </p:pic>
      <p:sp>
        <p:nvSpPr>
          <p:cNvPr id="4" name="TextBox 3">
            <a:extLst>
              <a:ext uri="{FF2B5EF4-FFF2-40B4-BE49-F238E27FC236}">
                <a16:creationId xmlns:a16="http://schemas.microsoft.com/office/drawing/2014/main" id="{FCB58FED-EABA-B557-8AEA-A20179D060FE}"/>
              </a:ext>
            </a:extLst>
          </p:cNvPr>
          <p:cNvSpPr txBox="1"/>
          <p:nvPr/>
        </p:nvSpPr>
        <p:spPr>
          <a:xfrm>
            <a:off x="7815531" y="2380891"/>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・コミュニケーション能力</a:t>
            </a:r>
            <a:r>
              <a:rPr lang="en-US">
                <a:solidFill>
                  <a:schemeClr val="bg1"/>
                </a:solidFill>
                <a:latin typeface="Meiryo UI"/>
                <a:ea typeface="Meiryo UI"/>
              </a:rPr>
              <a:t>​</a:t>
            </a:r>
            <a:endParaRPr lang="en-US" altLang="ja-JP">
              <a:solidFill>
                <a:schemeClr val="bg1"/>
              </a:solidFill>
              <a:latin typeface="Meiryo UI"/>
              <a:ea typeface="Meiryo UI"/>
            </a:endParaRPr>
          </a:p>
          <a:p>
            <a:r>
              <a:rPr lang="en-US" altLang="ja-JP">
                <a:solidFill>
                  <a:schemeClr val="bg1"/>
                </a:solidFill>
                <a:latin typeface="Meiryo UI"/>
                <a:ea typeface="Meiryo UI"/>
              </a:rPr>
              <a:t>→</a:t>
            </a:r>
            <a:r>
              <a:rPr lang="en-US" altLang="ja-JP" err="1">
                <a:solidFill>
                  <a:schemeClr val="bg1"/>
                </a:solidFill>
                <a:latin typeface="Meiryo UI"/>
                <a:ea typeface="Meiryo UI"/>
              </a:rPr>
              <a:t>話す力、聴く力</a:t>
            </a:r>
            <a:endParaRPr lang="en-US" altLang="ja-JP">
              <a:solidFill>
                <a:schemeClr val="bg1"/>
              </a:solidFill>
              <a:latin typeface="Meiryo UI"/>
              <a:ea typeface="Meiryo UI"/>
            </a:endParaRPr>
          </a:p>
          <a:p>
            <a:endParaRPr lang="ja-JP" altLang="en-US">
              <a:solidFill>
                <a:schemeClr val="bg1"/>
              </a:solidFill>
              <a:latin typeface="Meiryo UI"/>
              <a:ea typeface="Meiryo UI"/>
            </a:endParaRP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7284011" y="1489817"/>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7384651" y="3790193"/>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課題</a:t>
            </a:r>
          </a:p>
        </p:txBody>
      </p:sp>
      <p:sp>
        <p:nvSpPr>
          <p:cNvPr id="12" name="TextBox 11">
            <a:extLst>
              <a:ext uri="{FF2B5EF4-FFF2-40B4-BE49-F238E27FC236}">
                <a16:creationId xmlns:a16="http://schemas.microsoft.com/office/drawing/2014/main" id="{EA37F350-3FBF-0EAA-9163-ED6E13F70315}"/>
              </a:ext>
            </a:extLst>
          </p:cNvPr>
          <p:cNvSpPr txBox="1"/>
          <p:nvPr/>
        </p:nvSpPr>
        <p:spPr>
          <a:xfrm>
            <a:off x="7815530" y="4753155"/>
            <a:ext cx="33758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・知識のインプット/アウトプット</a:t>
            </a:r>
          </a:p>
          <a:p>
            <a:r>
              <a:rPr lang="ja-JP" altLang="en-US">
                <a:solidFill>
                  <a:schemeClr val="bg1"/>
                </a:solidFill>
                <a:latin typeface="Meiryo UI"/>
                <a:ea typeface="Meiryo UI"/>
              </a:rPr>
              <a:t>→先輩社員からの吸収と自己学習</a:t>
            </a:r>
          </a:p>
          <a:p>
            <a:endParaRPr lang="ja-JP" altLang="en-US">
              <a:solidFill>
                <a:schemeClr val="bg1"/>
              </a:solidFill>
              <a:latin typeface="Meiryo UI"/>
              <a:ea typeface="Meiryo UI"/>
            </a:endParaRP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943594" y="3790193"/>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チームの評価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943152" y="4753154"/>
            <a:ext cx="586308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・コミュニケーションの天才</a:t>
            </a:r>
            <a:endParaRPr lang="en-US">
              <a:solidFill>
                <a:schemeClr val="bg1"/>
              </a:solidFill>
              <a:latin typeface="Meiryo UI"/>
              <a:ea typeface="Meiryo UI"/>
            </a:endParaRPr>
          </a:p>
          <a:p>
            <a:r>
              <a:rPr lang="ja-JP" altLang="en-US">
                <a:solidFill>
                  <a:schemeClr val="bg1"/>
                </a:solidFill>
                <a:latin typeface="Meiryo UI"/>
                <a:ea typeface="Meiryo UI"/>
              </a:rPr>
              <a:t>・伸び率◎研修後半は本当に頼りになりました</a:t>
            </a:r>
          </a:p>
          <a:p>
            <a:r>
              <a:rPr lang="ja-JP" altLang="en-US">
                <a:solidFill>
                  <a:schemeClr val="bg1"/>
                </a:solidFill>
                <a:latin typeface="Meiryo UI"/>
                <a:ea typeface="Meiryo UI"/>
              </a:rPr>
              <a:t>・コミュニケーション力と質問力の塊</a:t>
            </a:r>
          </a:p>
          <a:p>
            <a:r>
              <a:rPr lang="ja-JP" altLang="en-US">
                <a:solidFill>
                  <a:schemeClr val="bg1"/>
                </a:solidFill>
                <a:latin typeface="Meiryo UI"/>
                <a:ea typeface="Meiryo UI"/>
              </a:rPr>
              <a:t>・話しやすい空気を作ってくれる！聞いてくれるという安心感！</a:t>
            </a:r>
          </a:p>
          <a:p>
            <a:r>
              <a:rPr lang="ja-JP" altLang="en-US">
                <a:solidFill>
                  <a:schemeClr val="bg1"/>
                </a:solidFill>
                <a:latin typeface="Meiryo UI"/>
                <a:ea typeface="Meiryo UI"/>
              </a:rPr>
              <a:t>・チームでの話し合いを円滑にしてくれた</a:t>
            </a:r>
          </a:p>
        </p:txBody>
      </p:sp>
    </p:spTree>
    <p:extLst>
      <p:ext uri="{BB962C8B-B14F-4D97-AF65-F5344CB8AC3E}">
        <p14:creationId xmlns:p14="http://schemas.microsoft.com/office/powerpoint/2010/main" val="421036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latin typeface="Meiryo UI"/>
                <a:ea typeface="Meiryo UI"/>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6967709" y="1489816"/>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6967708" y="3790193"/>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課題</a:t>
            </a: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1432424" y="3790193"/>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チームの評価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1590133" y="4753154"/>
            <a:ext cx="45116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solidFill>
                  <a:schemeClr val="bg1"/>
                </a:solidFill>
                <a:latin typeface="Meiryo UI"/>
                <a:ea typeface="Meiryo UI"/>
                <a:cs typeface="+mn-lt"/>
              </a:rPr>
              <a:t>・</a:t>
            </a:r>
            <a:r>
              <a:rPr lang="ja-JP" altLang="en-US">
                <a:solidFill>
                  <a:schemeClr val="bg1"/>
                </a:solidFill>
                <a:latin typeface="Meiryo UI"/>
                <a:ea typeface="Meiryo UI"/>
                <a:cs typeface="+mn-lt"/>
              </a:rPr>
              <a:t>技術面でのエキスパート！</a:t>
            </a:r>
            <a:endParaRPr lang="en-US" alt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チームの大黒柱</a:t>
            </a:r>
            <a:endParaRPr 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なんでも頼れる先生的存在！</a:t>
            </a:r>
            <a:br>
              <a:rPr lang="ja-JP" altLang="en-US">
                <a:latin typeface="Meiryo UI"/>
                <a:ea typeface="Meiryo UI"/>
                <a:cs typeface="+mn-lt"/>
              </a:rPr>
            </a:br>
            <a:r>
              <a:rPr lang="ja-JP">
                <a:solidFill>
                  <a:schemeClr val="bg1"/>
                </a:solidFill>
                <a:latin typeface="Meiryo UI"/>
                <a:ea typeface="Meiryo UI"/>
                <a:cs typeface="+mn-lt"/>
              </a:rPr>
              <a:t>・</a:t>
            </a:r>
            <a:r>
              <a:rPr lang="ja-JP" altLang="en-US">
                <a:solidFill>
                  <a:schemeClr val="bg1"/>
                </a:solidFill>
                <a:latin typeface="Meiryo UI"/>
                <a:ea typeface="Meiryo UI"/>
                <a:cs typeface="+mn-lt"/>
              </a:rPr>
              <a:t>説明がわかりやすい！</a:t>
            </a:r>
          </a:p>
          <a:p>
            <a:r>
              <a:rPr lang="ja-JP" altLang="en-US">
                <a:solidFill>
                  <a:schemeClr val="bg1"/>
                </a:solidFill>
                <a:latin typeface="Meiryo UI"/>
                <a:ea typeface="Meiryo UI"/>
              </a:rPr>
              <a:t>・安心と安定の小坂大先生</a:t>
            </a:r>
          </a:p>
        </p:txBody>
      </p:sp>
      <p:pic>
        <p:nvPicPr>
          <p:cNvPr id="6" name="グラフィックス 3" descr="ゲーム コントローラー 枠線">
            <a:extLst>
              <a:ext uri="{FF2B5EF4-FFF2-40B4-BE49-F238E27FC236}">
                <a16:creationId xmlns:a16="http://schemas.microsoft.com/office/drawing/2014/main" id="{32CA990B-2BE7-AB22-6285-B54CD455B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9756" y="1183638"/>
            <a:ext cx="1693926" cy="1693926"/>
          </a:xfrm>
          <a:prstGeom prst="rect">
            <a:avLst/>
          </a:prstGeom>
        </p:spPr>
      </p:pic>
      <p:sp>
        <p:nvSpPr>
          <p:cNvPr id="8" name="テキスト ボックス 95">
            <a:extLst>
              <a:ext uri="{FF2B5EF4-FFF2-40B4-BE49-F238E27FC236}">
                <a16:creationId xmlns:a16="http://schemas.microsoft.com/office/drawing/2014/main" id="{F240CF10-97D1-8972-BCE6-781E73C0FAAA}"/>
              </a:ext>
            </a:extLst>
          </p:cNvPr>
          <p:cNvSpPr txBox="1"/>
          <p:nvPr/>
        </p:nvSpPr>
        <p:spPr>
          <a:xfrm>
            <a:off x="1590852" y="2763343"/>
            <a:ext cx="4601840" cy="800219"/>
          </a:xfrm>
          <a:prstGeom prst="rect">
            <a:avLst/>
          </a:prstGeom>
          <a:noFill/>
        </p:spPr>
        <p:txBody>
          <a:bodyPr wrap="square" lIns="91440" tIns="45720" rIns="91440" bIns="45720" rtlCol="0" anchor="t">
            <a:spAutoFit/>
          </a:bodyPr>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sz="2800" b="1">
                <a:solidFill>
                  <a:schemeClr val="bg1"/>
                </a:solidFill>
                <a:latin typeface="Meiryo UI"/>
                <a:ea typeface="Meiryo UI"/>
              </a:rPr>
              <a:t>小坂 大樹（構成管理担当）</a:t>
            </a:r>
            <a:endParaRPr lang="ja-JP" altLang="en-US" sz="2800" b="1">
              <a:solidFill>
                <a:schemeClr val="bg1"/>
              </a:solidFill>
              <a:latin typeface="Meiryo UI"/>
              <a:ea typeface="Meiryo UI"/>
            </a:endParaRPr>
          </a:p>
          <a:p>
            <a:endParaRPr lang="ja-JP" altLang="en-US">
              <a:solidFill>
                <a:schemeClr val="bg1"/>
              </a:solidFill>
              <a:latin typeface="Meiryo UI" panose="020B0604030504040204" pitchFamily="50" charset="-128"/>
              <a:ea typeface="Meiryo UI" panose="020B0604030504040204" pitchFamily="50" charset="-128"/>
            </a:endParaRPr>
          </a:p>
        </p:txBody>
      </p:sp>
      <p:sp>
        <p:nvSpPr>
          <p:cNvPr id="13" name="テキスト ボックス 95">
            <a:extLst>
              <a:ext uri="{FF2B5EF4-FFF2-40B4-BE49-F238E27FC236}">
                <a16:creationId xmlns:a16="http://schemas.microsoft.com/office/drawing/2014/main" id="{C5D7E9C3-57FB-C4CC-4443-3BAF98680B0C}"/>
              </a:ext>
            </a:extLst>
          </p:cNvPr>
          <p:cNvSpPr txBox="1"/>
          <p:nvPr/>
        </p:nvSpPr>
        <p:spPr>
          <a:xfrm>
            <a:off x="7485569" y="2332022"/>
            <a:ext cx="3106595" cy="646331"/>
          </a:xfrm>
          <a:prstGeom prst="rect">
            <a:avLst/>
          </a:prstGeom>
          <a:noFill/>
        </p:spPr>
        <p:txBody>
          <a:bodyPr wrap="square" lIns="91440" tIns="45720" rIns="91440" bIns="45720" rtlCol="0" anchor="t">
            <a:spAutoFit/>
          </a:bodyPr>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ja-JP" altLang="en-US">
                <a:solidFill>
                  <a:schemeClr val="bg1"/>
                </a:solidFill>
                <a:latin typeface="Meiryo UI"/>
                <a:ea typeface="Meiryo UI"/>
              </a:rPr>
              <a:t>・相手に伝える能力</a:t>
            </a:r>
            <a:endParaRPr lang="en-US" altLang="ja-JP">
              <a:solidFill>
                <a:schemeClr val="bg1"/>
              </a:solidFill>
              <a:latin typeface="Meiryo UI"/>
              <a:ea typeface="Meiryo UI"/>
            </a:endParaRPr>
          </a:p>
          <a:p>
            <a:r>
              <a:rPr lang="ja-JP" altLang="en-US">
                <a:solidFill>
                  <a:schemeClr val="bg1"/>
                </a:solidFill>
                <a:latin typeface="Meiryo UI"/>
                <a:ea typeface="Meiryo UI"/>
              </a:rPr>
              <a:t>→プログラムの相談に乗る</a:t>
            </a:r>
          </a:p>
        </p:txBody>
      </p:sp>
      <p:sp>
        <p:nvSpPr>
          <p:cNvPr id="15" name="TextBox 14">
            <a:extLst>
              <a:ext uri="{FF2B5EF4-FFF2-40B4-BE49-F238E27FC236}">
                <a16:creationId xmlns:a16="http://schemas.microsoft.com/office/drawing/2014/main" id="{49096D09-5BC4-CD6D-E069-48CCAC35001A}"/>
              </a:ext>
            </a:extLst>
          </p:cNvPr>
          <p:cNvSpPr txBox="1"/>
          <p:nvPr/>
        </p:nvSpPr>
        <p:spPr>
          <a:xfrm>
            <a:off x="7484849" y="4753153"/>
            <a:ext cx="4511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・タスク管理</a:t>
            </a:r>
            <a:br>
              <a:rPr lang="ja-JP" altLang="en-US">
                <a:latin typeface="Meiryo UI"/>
                <a:ea typeface="Meiryo UI"/>
              </a:rPr>
            </a:br>
            <a:r>
              <a:rPr lang="ja-JP" altLang="en-US">
                <a:solidFill>
                  <a:schemeClr val="bg1"/>
                </a:solidFill>
                <a:latin typeface="Meiryo UI"/>
                <a:ea typeface="Meiryo UI"/>
              </a:rPr>
              <a:t>→作業前の</a:t>
            </a:r>
            <a:r>
              <a:rPr lang="ja-JP">
                <a:solidFill>
                  <a:schemeClr val="bg1"/>
                </a:solidFill>
                <a:latin typeface="Meiryo UI"/>
                <a:ea typeface="Meiryo UI"/>
              </a:rPr>
              <a:t>事前準備</a:t>
            </a:r>
            <a:r>
              <a:rPr lang="ja-JP" altLang="en-US">
                <a:solidFill>
                  <a:schemeClr val="bg1"/>
                </a:solidFill>
                <a:latin typeface="Meiryo UI"/>
                <a:ea typeface="Meiryo UI"/>
              </a:rPr>
              <a:t>（作業時間見積り）</a:t>
            </a:r>
          </a:p>
        </p:txBody>
      </p:sp>
    </p:spTree>
    <p:extLst>
      <p:ext uri="{BB962C8B-B14F-4D97-AF65-F5344CB8AC3E}">
        <p14:creationId xmlns:p14="http://schemas.microsoft.com/office/powerpoint/2010/main" val="232717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900" b="0" i="0" u="none" strike="noStrike" kern="1200" cap="none" spc="0" normalizeH="0" baseline="0" noProof="0">
                <a:ln>
                  <a:noFill/>
                </a:ln>
                <a:solidFill>
                  <a:srgbClr val="898989"/>
                </a:solidFill>
                <a:effectLst/>
                <a:uLnTx/>
                <a:uFillTx/>
                <a:latin typeface="Meiryo UI"/>
                <a:ea typeface="Meiryo UI"/>
                <a:cs typeface="+mn-cs"/>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16" name="テキスト ボックス 15">
            <a:extLst>
              <a:ext uri="{FF2B5EF4-FFF2-40B4-BE49-F238E27FC236}">
                <a16:creationId xmlns:a16="http://schemas.microsoft.com/office/drawing/2014/main" id="{9CE58956-2C50-09EC-ED04-B88F33761BC6}"/>
              </a:ext>
            </a:extLst>
          </p:cNvPr>
          <p:cNvSpPr txBox="1"/>
          <p:nvPr/>
        </p:nvSpPr>
        <p:spPr>
          <a:xfrm>
            <a:off x="1625314" y="2769605"/>
            <a:ext cx="4924775" cy="89255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佐久間ひとみ（リーダ）</a:t>
            </a:r>
            <a:endParaRPr kumimoji="1" lang="en-US" altLang="ja-JP" sz="2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24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4" name="TextBox 3">
            <a:extLst>
              <a:ext uri="{FF2B5EF4-FFF2-40B4-BE49-F238E27FC236}">
                <a16:creationId xmlns:a16="http://schemas.microsoft.com/office/drawing/2014/main" id="{FCB58FED-EABA-B557-8AEA-A20179D060FE}"/>
              </a:ext>
            </a:extLst>
          </p:cNvPr>
          <p:cNvSpPr txBox="1"/>
          <p:nvPr/>
        </p:nvSpPr>
        <p:spPr>
          <a:xfrm>
            <a:off x="7823485" y="2443598"/>
            <a:ext cx="3780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・コミュニケーション能力</a:t>
            </a:r>
            <a:endParaRPr kumimoji="0" lang="en-US" altLang="ja-JP" sz="1800" b="0" i="0" u="none" strike="noStrike" kern="1200" cap="none" spc="0" normalizeH="0" baseline="0" noProof="0" dirty="0">
              <a:ln>
                <a:noFill/>
              </a:ln>
              <a:solidFill>
                <a:prstClr val="black"/>
              </a:solidFill>
              <a:effectLst/>
              <a:uLnTx/>
              <a:uFillTx/>
              <a:latin typeface="Meiryo UI"/>
              <a:ea typeface="Meiryo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Meiryo UI"/>
                <a:ea typeface="Meiryo UI"/>
              </a:rPr>
              <a:t>→</a:t>
            </a:r>
            <a:r>
              <a:rPr kumimoji="0" lang="en-US" sz="1800" b="0" i="0" u="none" strike="noStrike" kern="1200" cap="none" spc="0" normalizeH="0" baseline="0" noProof="0" dirty="0">
                <a:ln>
                  <a:noFill/>
                </a:ln>
                <a:solidFill>
                  <a:prstClr val="black"/>
                </a:solidFill>
                <a:effectLst/>
                <a:uLnTx/>
                <a:uFillTx/>
                <a:latin typeface="Meiryo UI"/>
                <a:ea typeface="Meiryo UI"/>
                <a:cs typeface="+mn-cs"/>
              </a:rPr>
              <a:t>​</a:t>
            </a: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話す力・聴く力を養い、リーダへ</a:t>
            </a:r>
            <a:endParaRPr kumimoji="0" lang="en-US" altLang="ja-JP" sz="18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7284010" y="1632831"/>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3600" b="1" i="0" u="none" strike="noStrike" kern="1200" cap="all" spc="150" normalizeH="0" baseline="0" noProof="0" dirty="0">
                <a:ln>
                  <a:noFill/>
                </a:ln>
                <a:solidFill>
                  <a:prstClr val="black">
                    <a:lumMod val="75000"/>
                    <a:lumOff val="25000"/>
                  </a:prstClr>
                </a:solidFill>
                <a:effectLst/>
                <a:uLnTx/>
                <a:uFillTx/>
                <a:latin typeface="Meiryo UI"/>
                <a:ea typeface="Meiryo UI"/>
                <a:cs typeface="+mj-cs"/>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7284010" y="3794051"/>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3600" b="1" i="0" u="none" strike="noStrike" kern="1200" cap="all" spc="150" normalizeH="0" baseline="0" noProof="0" dirty="0">
                <a:ln>
                  <a:noFill/>
                </a:ln>
                <a:solidFill>
                  <a:prstClr val="black">
                    <a:lumMod val="75000"/>
                    <a:lumOff val="25000"/>
                  </a:prstClr>
                </a:solidFill>
                <a:effectLst/>
                <a:uLnTx/>
                <a:uFillTx/>
                <a:latin typeface="Meiryo UI"/>
                <a:ea typeface="Meiryo UI"/>
                <a:cs typeface="+mj-cs"/>
              </a:rPr>
              <a:t>課題</a:t>
            </a:r>
          </a:p>
        </p:txBody>
      </p:sp>
      <p:sp>
        <p:nvSpPr>
          <p:cNvPr id="12" name="TextBox 11">
            <a:extLst>
              <a:ext uri="{FF2B5EF4-FFF2-40B4-BE49-F238E27FC236}">
                <a16:creationId xmlns:a16="http://schemas.microsoft.com/office/drawing/2014/main" id="{EA37F350-3FBF-0EAA-9163-ED6E13F70315}"/>
              </a:ext>
            </a:extLst>
          </p:cNvPr>
          <p:cNvSpPr txBox="1"/>
          <p:nvPr/>
        </p:nvSpPr>
        <p:spPr>
          <a:xfrm>
            <a:off x="8039464" y="4673468"/>
            <a:ext cx="3780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a:t>
            </a:r>
            <a:r>
              <a:rPr lang="ja-JP" altLang="en-US" dirty="0">
                <a:solidFill>
                  <a:prstClr val="black"/>
                </a:solidFill>
                <a:latin typeface="Meiryo UI"/>
                <a:ea typeface="Meiryo UI"/>
              </a:rPr>
              <a:t>技術力</a:t>
            </a:r>
            <a:endParaRPr lang="en-US" altLang="ja-JP" dirty="0">
              <a:solidFill>
                <a:prstClr val="black"/>
              </a:solidFill>
              <a:latin typeface="Meiryo UI"/>
              <a:ea typeface="Meiryo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→勉強します</a:t>
            </a:r>
            <a:r>
              <a:rPr kumimoji="0" lang="en-US" sz="1800" b="0" i="0" u="none" strike="noStrike" kern="1200" cap="none" spc="0" normalizeH="0" baseline="0" noProof="0" dirty="0">
                <a:ln>
                  <a:noFill/>
                </a:ln>
                <a:solidFill>
                  <a:prstClr val="black"/>
                </a:solidFill>
                <a:effectLst/>
                <a:uLnTx/>
                <a:uFillTx/>
                <a:latin typeface="Meiryo UI"/>
                <a:ea typeface="Meiryo UI"/>
                <a:cs typeface="+mn-cs"/>
              </a:rPr>
              <a:t>​</a:t>
            </a:r>
            <a:endParaRPr kumimoji="0" lang="en-US" altLang="ja-JP" sz="1800" b="0" i="0" u="none" strike="noStrike" kern="1200" cap="none" spc="0" normalizeH="0" baseline="0" noProof="0" dirty="0">
              <a:ln>
                <a:noFill/>
              </a:ln>
              <a:solidFill>
                <a:prstClr val="black"/>
              </a:solidFill>
              <a:effectLst/>
              <a:uLnTx/>
              <a:uFillTx/>
              <a:latin typeface="Meiryo UI"/>
              <a:ea typeface="Meiryo UI"/>
              <a:cs typeface="+mn-cs"/>
            </a:endParaRP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1432424" y="3790193"/>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ja-JP" altLang="en-US" sz="3600" b="1" dirty="0">
                <a:solidFill>
                  <a:prstClr val="black">
                    <a:lumMod val="75000"/>
                    <a:lumOff val="25000"/>
                  </a:prstClr>
                </a:solidFill>
                <a:latin typeface="Meiryo UI"/>
                <a:ea typeface="Meiryo UI"/>
              </a:rPr>
              <a:t>チーム</a:t>
            </a:r>
            <a:r>
              <a:rPr kumimoji="1" lang="ja-JP" altLang="en-US" sz="3600" b="1" i="0" u="none" strike="noStrike" kern="1200" cap="all" spc="150" normalizeH="0" baseline="0" noProof="0" dirty="0">
                <a:ln>
                  <a:noFill/>
                </a:ln>
                <a:solidFill>
                  <a:prstClr val="black">
                    <a:lumMod val="75000"/>
                    <a:lumOff val="25000"/>
                  </a:prstClr>
                </a:solidFill>
                <a:effectLst/>
                <a:uLnTx/>
                <a:uFillTx/>
                <a:latin typeface="Meiryo UI"/>
                <a:ea typeface="Meiryo UI"/>
                <a:cs typeface="+mj-cs"/>
              </a:rPr>
              <a:t>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1629426" y="4680134"/>
            <a:ext cx="58369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solidFill>
                  <a:srgbClr val="1D1C1D"/>
                </a:solidFill>
                <a:effectLst/>
                <a:latin typeface="Meiryo UI"/>
                <a:ea typeface="Meiryo UI"/>
              </a:rPr>
              <a:t>・みんなのことを尊重しながらも引っ張ってくれる頼れるリーダー！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a:t>
            </a:r>
            <a:r>
              <a:rPr lang="ja-JP" altLang="en-US" b="0" i="0" dirty="0">
                <a:solidFill>
                  <a:srgbClr val="1D1C1D"/>
                </a:solidFill>
                <a:effectLst/>
                <a:latin typeface="Meiryo UI" panose="020B0604030504040204" pitchFamily="50" charset="-128"/>
                <a:ea typeface="Meiryo UI" panose="020B0604030504040204" pitchFamily="50" charset="-128"/>
              </a:rPr>
              <a:t>頼れるリーダー。仕事が早くて助かりました</a:t>
            </a:r>
            <a:endParaRPr lang="en-US" altLang="ja-JP" b="0" i="0" dirty="0">
              <a:solidFill>
                <a:srgbClr val="1D1C1D"/>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uLnTx/>
                <a:uFillTx/>
                <a:latin typeface="Meiryo UI"/>
                <a:ea typeface="Meiryo UI"/>
                <a:cs typeface="+mn-cs"/>
              </a:rPr>
              <a:t>・</a:t>
            </a:r>
            <a:r>
              <a:rPr lang="ja-JP" altLang="en-US" b="0" i="0" dirty="0">
                <a:solidFill>
                  <a:srgbClr val="1D1C1D"/>
                </a:solidFill>
                <a:effectLst/>
                <a:latin typeface="Meiryo UI" panose="020B0604030504040204" pitchFamily="50" charset="-128"/>
                <a:ea typeface="Meiryo UI" panose="020B0604030504040204" pitchFamily="50" charset="-128"/>
              </a:rPr>
              <a:t>チームを最後まで牽引してくれた名リーダー</a:t>
            </a:r>
            <a:endParaRPr lang="en-US" altLang="ja-JP" b="0" i="0" dirty="0">
              <a:solidFill>
                <a:srgbClr val="1D1C1D"/>
              </a:solidFill>
              <a:effectLst/>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u="none" strike="noStrike" kern="1200" cap="none" spc="0" normalizeH="0" baseline="0" noProof="0" dirty="0">
                <a:ln>
                  <a:noFill/>
                </a:ln>
                <a:solidFill>
                  <a:srgbClr val="1D1C1D"/>
                </a:solidFill>
                <a:uLnTx/>
                <a:uFillTx/>
                <a:latin typeface="Meiryo UI" panose="020B0604030504040204" pitchFamily="50" charset="-128"/>
                <a:ea typeface="Meiryo UI" panose="020B0604030504040204" pitchFamily="50" charset="-128"/>
              </a:rPr>
              <a:t>・</a:t>
            </a:r>
            <a:r>
              <a:rPr lang="ja-JP" altLang="en-US" b="0" i="0" dirty="0">
                <a:solidFill>
                  <a:srgbClr val="1D1C1D"/>
                </a:solidFill>
                <a:effectLst/>
                <a:latin typeface="Meiryo UI" panose="020B0604030504040204" pitchFamily="50" charset="-128"/>
                <a:ea typeface="Meiryo UI" panose="020B0604030504040204" pitchFamily="50" charset="-128"/>
              </a:rPr>
              <a:t>チームをまとめ、意見を受け入れてくれる！</a:t>
            </a:r>
            <a:endParaRPr kumimoji="0" lang="en-US" altLang="ja-JP" sz="1800" u="none" strike="noStrike" kern="1200" cap="none" spc="0" normalizeH="0" baseline="0" noProof="0" dirty="0">
              <a:ln>
                <a:noFill/>
              </a:ln>
              <a:solidFill>
                <a:srgbClr val="1D1C1D"/>
              </a:solidFill>
              <a:uLnTx/>
              <a:uFillTx/>
              <a:latin typeface="Meiryo UI" panose="020B0604030504040204" pitchFamily="50" charset="-128"/>
              <a:ea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Meiryo UI" panose="020B0604030504040204" pitchFamily="50" charset="-128"/>
                <a:ea typeface="Meiryo UI" panose="020B0604030504040204" pitchFamily="50" charset="-128"/>
              </a:rPr>
              <a:t>・慣れない中チームの為に色んな工夫をして引っ張ってくれた</a:t>
            </a:r>
            <a:endParaRPr kumimoji="0" lang="ja-JP" altLang="en-US" sz="1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endParaRPr>
          </a:p>
        </p:txBody>
      </p:sp>
      <p:pic>
        <p:nvPicPr>
          <p:cNvPr id="15" name="グラフィックス 14" descr="タコ 枠線">
            <a:extLst>
              <a:ext uri="{FF2B5EF4-FFF2-40B4-BE49-F238E27FC236}">
                <a16:creationId xmlns:a16="http://schemas.microsoft.com/office/drawing/2014/main" id="{AE45C18B-F78F-87DE-AE32-D12E276C44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3291" y="1185527"/>
            <a:ext cx="1692860" cy="1692860"/>
          </a:xfrm>
          <a:prstGeom prst="rect">
            <a:avLst/>
          </a:prstGeom>
        </p:spPr>
      </p:pic>
    </p:spTree>
    <p:extLst>
      <p:ext uri="{BB962C8B-B14F-4D97-AF65-F5344CB8AC3E}">
        <p14:creationId xmlns:p14="http://schemas.microsoft.com/office/powerpoint/2010/main" val="1883739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latin typeface="Meiryo UI"/>
                <a:ea typeface="Meiryo UI"/>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4" name="TextBox 3">
            <a:extLst>
              <a:ext uri="{FF2B5EF4-FFF2-40B4-BE49-F238E27FC236}">
                <a16:creationId xmlns:a16="http://schemas.microsoft.com/office/drawing/2014/main" id="{FCB58FED-EABA-B557-8AEA-A20179D060FE}"/>
              </a:ext>
            </a:extLst>
          </p:cNvPr>
          <p:cNvSpPr txBox="1"/>
          <p:nvPr/>
        </p:nvSpPr>
        <p:spPr>
          <a:xfrm>
            <a:off x="7815531" y="2452778"/>
            <a:ext cx="39365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solidFill>
                  <a:schemeClr val="bg1"/>
                </a:solidFill>
                <a:latin typeface="Meiryo UI"/>
                <a:ea typeface="Meiryo UI"/>
              </a:rPr>
              <a:t>・試行錯誤と見極め</a:t>
            </a:r>
          </a:p>
          <a:p>
            <a:r>
              <a:rPr lang="ja-JP" altLang="en-US">
                <a:solidFill>
                  <a:schemeClr val="bg1"/>
                </a:solidFill>
                <a:latin typeface="Meiryo UI"/>
                <a:ea typeface="Meiryo UI"/>
                <a:cs typeface="+mn-lt"/>
              </a:rPr>
              <a:t>→自分の中で整理</a:t>
            </a: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7384653" y="1633590"/>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7384652" y="3790193"/>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課題</a:t>
            </a:r>
          </a:p>
        </p:txBody>
      </p:sp>
      <p:sp>
        <p:nvSpPr>
          <p:cNvPr id="12" name="TextBox 11">
            <a:extLst>
              <a:ext uri="{FF2B5EF4-FFF2-40B4-BE49-F238E27FC236}">
                <a16:creationId xmlns:a16="http://schemas.microsoft.com/office/drawing/2014/main" id="{EA37F350-3FBF-0EAA-9163-ED6E13F70315}"/>
              </a:ext>
            </a:extLst>
          </p:cNvPr>
          <p:cNvSpPr txBox="1"/>
          <p:nvPr/>
        </p:nvSpPr>
        <p:spPr>
          <a:xfrm>
            <a:off x="7815530" y="460938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・見通しの甘さ</a:t>
            </a:r>
          </a:p>
          <a:p>
            <a:r>
              <a:rPr lang="ja-JP" altLang="en-US">
                <a:solidFill>
                  <a:schemeClr val="bg1"/>
                </a:solidFill>
                <a:latin typeface="Meiryo UI"/>
                <a:ea typeface="Meiryo UI"/>
              </a:rPr>
              <a:t>→俯瞰する時間を作る</a:t>
            </a: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1432424" y="3790193"/>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チームの評価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1590133" y="4609380"/>
            <a:ext cx="558991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cs typeface="+mn-lt"/>
              </a:rPr>
              <a:t>・</a:t>
            </a:r>
            <a:r>
              <a:rPr lang="ja-JP">
                <a:solidFill>
                  <a:schemeClr val="bg1"/>
                </a:solidFill>
                <a:latin typeface="Meiryo UI"/>
                <a:ea typeface="Meiryo UI"/>
                <a:cs typeface="+mn-lt"/>
              </a:rPr>
              <a:t>データベースのスペシャリスト</a:t>
            </a:r>
            <a:endParaRPr lang="en-US" alt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TASUMA作成における縁の下の力持ち！</a:t>
            </a:r>
            <a:endParaRPr 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ザ仕事人！集中力の鬼です！</a:t>
            </a:r>
            <a:endParaRPr lang="ja-JP">
              <a:solidFill>
                <a:schemeClr val="bg1"/>
              </a:solidFill>
              <a:latin typeface="Meiryo UI"/>
              <a:ea typeface="Meiryo UI"/>
            </a:endParaRPr>
          </a:p>
          <a:p>
            <a:r>
              <a:rPr lang="ja-JP">
                <a:solidFill>
                  <a:schemeClr val="bg1"/>
                </a:solidFill>
                <a:latin typeface="Meiryo UI"/>
                <a:ea typeface="Meiryo UI"/>
                <a:cs typeface="+mn-lt"/>
              </a:rPr>
              <a:t>・</a:t>
            </a:r>
            <a:r>
              <a:rPr lang="ja-JP" altLang="en-US">
                <a:solidFill>
                  <a:schemeClr val="bg1"/>
                </a:solidFill>
                <a:latin typeface="Meiryo UI"/>
                <a:ea typeface="Meiryo UI"/>
                <a:cs typeface="+mn-lt"/>
              </a:rPr>
              <a:t>細かなことも見逃さない目利きの鋭さ・視野の広さ</a:t>
            </a:r>
            <a:endParaRPr 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色んな意見を出してくれる</a:t>
            </a:r>
            <a:endParaRPr lang="ja-JP" altLang="en-US">
              <a:solidFill>
                <a:schemeClr val="bg1"/>
              </a:solidFill>
              <a:latin typeface="Meiryo UI"/>
              <a:ea typeface="Meiryo UI"/>
              <a:cs typeface="+mn-lt"/>
            </a:endParaRPr>
          </a:p>
          <a:p>
            <a:r>
              <a:rPr lang="ja-JP" altLang="en-US">
                <a:solidFill>
                  <a:schemeClr val="bg1"/>
                </a:solidFill>
                <a:latin typeface="Meiryo UI"/>
                <a:ea typeface="Meiryo UI"/>
                <a:cs typeface="+mn-lt"/>
              </a:rPr>
              <a:t>　　　　　　　　</a:t>
            </a:r>
            <a:r>
              <a:rPr lang="ja-JP">
                <a:solidFill>
                  <a:schemeClr val="bg1"/>
                </a:solidFill>
                <a:latin typeface="Meiryo UI"/>
                <a:ea typeface="Meiryo UI"/>
                <a:cs typeface="+mn-lt"/>
              </a:rPr>
              <a:t>大変なデータベース担当を任せられた</a:t>
            </a:r>
            <a:endParaRPr lang="ja-JP" altLang="en-US">
              <a:solidFill>
                <a:schemeClr val="bg1"/>
              </a:solidFill>
              <a:latin typeface="Meiryo UI"/>
              <a:ea typeface="Meiryo UI"/>
            </a:endParaRPr>
          </a:p>
        </p:txBody>
      </p:sp>
      <p:pic>
        <p:nvPicPr>
          <p:cNvPr id="7" name="Picture 8">
            <a:extLst>
              <a:ext uri="{FF2B5EF4-FFF2-40B4-BE49-F238E27FC236}">
                <a16:creationId xmlns:a16="http://schemas.microsoft.com/office/drawing/2014/main" id="{CF87322E-1B59-9099-A95F-5EED94254CB4}"/>
              </a:ext>
            </a:extLst>
          </p:cNvPr>
          <p:cNvPicPr>
            <a:picLocks noChangeAspect="1"/>
          </p:cNvPicPr>
          <p:nvPr/>
        </p:nvPicPr>
        <p:blipFill>
          <a:blip r:embed="rId3"/>
          <a:stretch>
            <a:fillRect/>
          </a:stretch>
        </p:blipFill>
        <p:spPr>
          <a:xfrm>
            <a:off x="2216089" y="1144977"/>
            <a:ext cx="1491292" cy="1491292"/>
          </a:xfrm>
          <a:prstGeom prst="rect">
            <a:avLst/>
          </a:prstGeom>
        </p:spPr>
      </p:pic>
      <p:sp>
        <p:nvSpPr>
          <p:cNvPr id="13" name="TextBox 12">
            <a:extLst>
              <a:ext uri="{FF2B5EF4-FFF2-40B4-BE49-F238E27FC236}">
                <a16:creationId xmlns:a16="http://schemas.microsoft.com/office/drawing/2014/main" id="{BE87427B-A701-4747-3B83-8B0F4620D33F}"/>
              </a:ext>
            </a:extLst>
          </p:cNvPr>
          <p:cNvSpPr txBox="1"/>
          <p:nvPr/>
        </p:nvSpPr>
        <p:spPr>
          <a:xfrm>
            <a:off x="1590136" y="2711570"/>
            <a:ext cx="531674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ja-JP" altLang="en-US" sz="2800" b="1">
                <a:solidFill>
                  <a:schemeClr val="bg1"/>
                </a:solidFill>
                <a:latin typeface="Meiryo UI"/>
                <a:ea typeface="Meiryo UI"/>
              </a:rPr>
              <a:t>清水 陽太郎（データベース担当）</a:t>
            </a:r>
            <a:endParaRPr lang="en-US" sz="2800" b="1">
              <a:solidFill>
                <a:schemeClr val="bg1"/>
              </a:solidFill>
              <a:latin typeface="Meiryo UI"/>
              <a:ea typeface="Meiryo UI"/>
            </a:endParaRPr>
          </a:p>
          <a:p>
            <a:endParaRPr lang="ja-JP" altLang="en-US" sz="2800" b="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56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latin typeface="Meiryo UI"/>
                <a:ea typeface="Meiryo UI"/>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4" name="TextBox 3">
            <a:extLst>
              <a:ext uri="{FF2B5EF4-FFF2-40B4-BE49-F238E27FC236}">
                <a16:creationId xmlns:a16="http://schemas.microsoft.com/office/drawing/2014/main" id="{FCB58FED-EABA-B557-8AEA-A20179D060FE}"/>
              </a:ext>
            </a:extLst>
          </p:cNvPr>
          <p:cNvSpPr txBox="1"/>
          <p:nvPr/>
        </p:nvSpPr>
        <p:spPr>
          <a:xfrm>
            <a:off x="7930550" y="2424023"/>
            <a:ext cx="31313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solidFill>
                  <a:schemeClr val="bg1"/>
                </a:solidFill>
                <a:latin typeface="Meiryo UI"/>
                <a:ea typeface="Meiryo UI"/>
              </a:rPr>
              <a:t>・質問をすることへの壁が消えた</a:t>
            </a:r>
            <a:endParaRPr lang="en-US" altLang="ja-JP">
              <a:solidFill>
                <a:schemeClr val="bg1"/>
              </a:solidFill>
              <a:ea typeface="+mn-lt"/>
              <a:cs typeface="+mn-lt"/>
            </a:endParaRPr>
          </a:p>
          <a:p>
            <a:r>
              <a:rPr lang="ja-JP">
                <a:solidFill>
                  <a:schemeClr val="bg1"/>
                </a:solidFill>
                <a:latin typeface="Meiryo UI"/>
                <a:ea typeface="Meiryo UI"/>
              </a:rPr>
              <a:t>→伝えないと何も変わらない</a:t>
            </a:r>
            <a:endParaRPr lang="ja-JP" altLang="en-US">
              <a:solidFill>
                <a:schemeClr val="bg1"/>
              </a:solidFill>
              <a:latin typeface="Meiryo UI"/>
              <a:ea typeface="Meiryo UI"/>
            </a:endParaRPr>
          </a:p>
          <a:p>
            <a:endParaRPr lang="ja-JP" altLang="en-US">
              <a:solidFill>
                <a:schemeClr val="bg1"/>
              </a:solidFill>
              <a:latin typeface="Meiryo UI"/>
              <a:ea typeface="Meiryo UI"/>
            </a:endParaRP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7384652" y="1604836"/>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7470915" y="3818948"/>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課題</a:t>
            </a:r>
          </a:p>
        </p:txBody>
      </p:sp>
      <p:sp>
        <p:nvSpPr>
          <p:cNvPr id="12" name="TextBox 11">
            <a:extLst>
              <a:ext uri="{FF2B5EF4-FFF2-40B4-BE49-F238E27FC236}">
                <a16:creationId xmlns:a16="http://schemas.microsoft.com/office/drawing/2014/main" id="{EA37F350-3FBF-0EAA-9163-ED6E13F70315}"/>
              </a:ext>
            </a:extLst>
          </p:cNvPr>
          <p:cNvSpPr txBox="1"/>
          <p:nvPr/>
        </p:nvSpPr>
        <p:spPr>
          <a:xfrm>
            <a:off x="7930549" y="4609381"/>
            <a:ext cx="38933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・想像力</a:t>
            </a:r>
          </a:p>
          <a:p>
            <a:r>
              <a:rPr lang="ja-JP" altLang="en-US">
                <a:solidFill>
                  <a:schemeClr val="bg1"/>
                </a:solidFill>
                <a:latin typeface="Meiryo UI"/>
                <a:ea typeface="Meiryo UI"/>
              </a:rPr>
              <a:t>→様々な視点で物事が見れるように</a:t>
            </a:r>
          </a:p>
          <a:p>
            <a:r>
              <a:rPr lang="ja-JP" altLang="en-US">
                <a:solidFill>
                  <a:schemeClr val="bg1"/>
                </a:solidFill>
                <a:latin typeface="Meiryo UI"/>
                <a:ea typeface="Meiryo UI"/>
              </a:rPr>
              <a:t>・技術力</a:t>
            </a:r>
          </a:p>
          <a:p>
            <a:r>
              <a:rPr lang="ja-JP" altLang="en-US">
                <a:solidFill>
                  <a:schemeClr val="bg1"/>
                </a:solidFill>
                <a:latin typeface="Meiryo UI"/>
                <a:ea typeface="Meiryo UI"/>
              </a:rPr>
              <a:t>→自分で理解し、作成できるように</a:t>
            </a: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1231141" y="3818948"/>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チームの評価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1230699" y="4609381"/>
            <a:ext cx="61650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cs typeface="+mn-lt"/>
              </a:rPr>
              <a:t>・</a:t>
            </a:r>
            <a:r>
              <a:rPr lang="ja-JP">
                <a:solidFill>
                  <a:schemeClr val="bg1"/>
                </a:solidFill>
                <a:latin typeface="Meiryo UI"/>
                <a:ea typeface="Meiryo UI"/>
                <a:cs typeface="+mn-lt"/>
              </a:rPr>
              <a:t>いい視点でアイディアや意見をくれる想像力豊かな人！</a:t>
            </a:r>
            <a:endParaRPr lang="en-US" alt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大変な作業を音を上げずに作業しきったの尊敬します</a:t>
            </a:r>
            <a:endParaRPr 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コンスタントに成果を上げる真面目さ</a:t>
            </a:r>
            <a:endParaRPr lang="ja-JP">
              <a:solidFill>
                <a:schemeClr val="bg1"/>
              </a:solidFill>
              <a:latin typeface="Meiryo UI"/>
              <a:ea typeface="Meiryo UI"/>
            </a:endParaRPr>
          </a:p>
          <a:p>
            <a:r>
              <a:rPr lang="ja-JP">
                <a:solidFill>
                  <a:schemeClr val="bg1"/>
                </a:solidFill>
                <a:latin typeface="Meiryo UI"/>
                <a:ea typeface="Meiryo UI"/>
                <a:cs typeface="+mn-lt"/>
              </a:rPr>
              <a:t>・</a:t>
            </a:r>
            <a:r>
              <a:rPr lang="ja-JP" altLang="en-US">
                <a:solidFill>
                  <a:schemeClr val="bg1"/>
                </a:solidFill>
                <a:latin typeface="Meiryo UI"/>
                <a:ea typeface="Meiryo UI"/>
                <a:cs typeface="+mn-lt"/>
              </a:rPr>
              <a:t>チームの癒し</a:t>
            </a:r>
            <a:endParaRPr lang="ja-JP">
              <a:solidFill>
                <a:schemeClr val="bg1"/>
              </a:solidFill>
              <a:latin typeface="Meiryo UI"/>
              <a:ea typeface="Meiryo UI"/>
            </a:endParaRPr>
          </a:p>
          <a:p>
            <a:r>
              <a:rPr lang="ja-JP" altLang="en-US">
                <a:solidFill>
                  <a:schemeClr val="bg1"/>
                </a:solidFill>
                <a:latin typeface="Meiryo UI"/>
                <a:ea typeface="Meiryo UI"/>
                <a:cs typeface="+mn-lt"/>
              </a:rPr>
              <a:t>・</a:t>
            </a:r>
            <a:r>
              <a:rPr lang="ja-JP">
                <a:solidFill>
                  <a:schemeClr val="bg1"/>
                </a:solidFill>
                <a:latin typeface="Meiryo UI"/>
                <a:ea typeface="Meiryo UI"/>
                <a:cs typeface="+mn-lt"/>
              </a:rPr>
              <a:t>みんなが気付かない細かい部分に気付いてくれる</a:t>
            </a:r>
            <a:endParaRPr lang="ja-JP">
              <a:solidFill>
                <a:schemeClr val="bg1"/>
              </a:solidFill>
              <a:latin typeface="Meiryo UI"/>
              <a:ea typeface="Meiryo UI"/>
            </a:endParaRPr>
          </a:p>
        </p:txBody>
      </p:sp>
      <p:pic>
        <p:nvPicPr>
          <p:cNvPr id="6" name="グラフィックス 18" descr="ネコ 枠線">
            <a:extLst>
              <a:ext uri="{FF2B5EF4-FFF2-40B4-BE49-F238E27FC236}">
                <a16:creationId xmlns:a16="http://schemas.microsoft.com/office/drawing/2014/main" id="{3B61C84E-D08D-E957-EADB-227B95B663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3602" y="1129177"/>
            <a:ext cx="1510340" cy="1510340"/>
          </a:xfrm>
          <a:prstGeom prst="rect">
            <a:avLst/>
          </a:prstGeom>
        </p:spPr>
      </p:pic>
      <p:sp>
        <p:nvSpPr>
          <p:cNvPr id="8" name="テキスト ボックス 17">
            <a:extLst>
              <a:ext uri="{FF2B5EF4-FFF2-40B4-BE49-F238E27FC236}">
                <a16:creationId xmlns:a16="http://schemas.microsoft.com/office/drawing/2014/main" id="{4AAEE9CC-F4CA-BACC-8B2D-FE3536530D49}"/>
              </a:ext>
            </a:extLst>
          </p:cNvPr>
          <p:cNvSpPr txBox="1"/>
          <p:nvPr/>
        </p:nvSpPr>
        <p:spPr>
          <a:xfrm>
            <a:off x="1365912" y="2830244"/>
            <a:ext cx="4724528"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chemeClr val="bg1"/>
                </a:solidFill>
                <a:effectLst/>
                <a:uLnTx/>
                <a:uFillTx/>
                <a:latin typeface="Meiryo UI"/>
                <a:ea typeface="Meiryo UI"/>
              </a:rPr>
              <a:t>竹田 彩乃</a:t>
            </a:r>
            <a:r>
              <a:rPr kumimoji="1" lang="ja-JP" altLang="en-US" sz="2800" b="1">
                <a:solidFill>
                  <a:schemeClr val="bg1"/>
                </a:solidFill>
                <a:latin typeface="Meiryo UI"/>
                <a:ea typeface="Meiryo UI"/>
              </a:rPr>
              <a:t>（</a:t>
            </a:r>
            <a:r>
              <a:rPr kumimoji="1" lang="ja-JP" altLang="en-US" sz="2800" b="1" i="0" u="none" strike="noStrike" kern="1200" cap="none" spc="0" normalizeH="0" baseline="0" noProof="0">
                <a:ln>
                  <a:noFill/>
                </a:ln>
                <a:solidFill>
                  <a:schemeClr val="bg1"/>
                </a:solidFill>
                <a:effectLst/>
                <a:uLnTx/>
                <a:uFillTx/>
                <a:latin typeface="Meiryo UI"/>
                <a:ea typeface="Meiryo UI"/>
              </a:rPr>
              <a:t>品質管理担当</a:t>
            </a:r>
            <a:r>
              <a:rPr kumimoji="1" lang="ja-JP" altLang="en-US" sz="2800" b="1">
                <a:solidFill>
                  <a:schemeClr val="bg1"/>
                </a:solidFill>
                <a:latin typeface="Meiryo UI"/>
                <a:ea typeface="Meiryo UI"/>
              </a:rPr>
              <a:t>）</a:t>
            </a:r>
            <a:endParaRPr lang="en-US" altLang="ja-JP" sz="2800" b="1" i="0" u="none" strike="noStrike" kern="1200" cap="none" spc="0" normalizeH="0" baseline="0" noProof="0">
              <a:ln>
                <a:noFill/>
              </a:ln>
              <a:solidFill>
                <a:schemeClr val="bg1"/>
              </a:solidFill>
              <a:effectLst/>
              <a:uLnTx/>
              <a:uFillTx/>
              <a:latin typeface="Meiryo UI"/>
              <a:ea typeface="Meiryo UI"/>
            </a:endParaRPr>
          </a:p>
        </p:txBody>
      </p:sp>
    </p:spTree>
    <p:extLst>
      <p:ext uri="{BB962C8B-B14F-4D97-AF65-F5344CB8AC3E}">
        <p14:creationId xmlns:p14="http://schemas.microsoft.com/office/powerpoint/2010/main" val="1123809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A6F7BB-30A8-4980-AD4A-2FB0B53FA6C9}"/>
              </a:ext>
            </a:extLst>
          </p:cNvPr>
          <p:cNvSpPr>
            <a:spLocks noGrp="1"/>
          </p:cNvSpPr>
          <p:nvPr>
            <p:ph type="title"/>
          </p:nvPr>
        </p:nvSpPr>
        <p:spPr>
          <a:xfrm>
            <a:off x="2013271" y="172851"/>
            <a:ext cx="8421688" cy="706889"/>
          </a:xfrm>
        </p:spPr>
        <p:txBody>
          <a:bodyPr rtlCol="0">
            <a:noAutofit/>
          </a:bodyPr>
          <a:lstStyle/>
          <a:p>
            <a:pPr rtl="0"/>
            <a:r>
              <a:rPr lang="ja-JP" altLang="en-US" sz="3600" b="1">
                <a:latin typeface="Meiryo UI"/>
                <a:ea typeface="Meiryo UI"/>
              </a:rPr>
              <a:t>各個人の成果</a:t>
            </a:r>
          </a:p>
        </p:txBody>
      </p:sp>
      <p:sp>
        <p:nvSpPr>
          <p:cNvPr id="5" name="スライド番号プレースホルダー 4">
            <a:extLst>
              <a:ext uri="{FF2B5EF4-FFF2-40B4-BE49-F238E27FC236}">
                <a16:creationId xmlns:a16="http://schemas.microsoft.com/office/drawing/2014/main" id="{2E1923C7-5010-4C4F-A932-4BDA0B62A7C0}"/>
              </a:ext>
            </a:extLst>
          </p:cNvPr>
          <p:cNvSpPr>
            <a:spLocks noGrp="1"/>
          </p:cNvSpPr>
          <p:nvPr>
            <p:ph type="sldNum" sz="quarter" idx="12"/>
          </p:nvPr>
        </p:nvSpPr>
        <p:spPr>
          <a:xfrm>
            <a:off x="10927785" y="6456991"/>
            <a:ext cx="676176" cy="326232"/>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a:latin typeface="Meiryo UI"/>
                <a:ea typeface="Meiryo UI"/>
              </a:rPr>
              <a:t>24</a:t>
            </a:r>
            <a:endParaRPr kumimoji="0" lang="ja-JP" altLang="en-US" sz="900" b="0" i="0" u="none" strike="noStrike" kern="1200" cap="none" spc="0" normalizeH="0" baseline="0" noProof="0">
              <a:ln>
                <a:noFill/>
              </a:ln>
              <a:solidFill>
                <a:srgbClr val="898989"/>
              </a:solidFill>
              <a:effectLst/>
              <a:uLnTx/>
              <a:uFillTx/>
              <a:latin typeface="Meiryo UI" panose="020B0604030504040204" pitchFamily="50" charset="-128"/>
              <a:ea typeface="Meiryo UI" panose="020B0604030504040204" pitchFamily="50" charset="-128"/>
              <a:cs typeface="+mn-cs"/>
            </a:endParaRPr>
          </a:p>
        </p:txBody>
      </p:sp>
      <p:sp>
        <p:nvSpPr>
          <p:cNvPr id="4" name="TextBox 3">
            <a:extLst>
              <a:ext uri="{FF2B5EF4-FFF2-40B4-BE49-F238E27FC236}">
                <a16:creationId xmlns:a16="http://schemas.microsoft.com/office/drawing/2014/main" id="{FCB58FED-EABA-B557-8AEA-A20179D060FE}"/>
              </a:ext>
            </a:extLst>
          </p:cNvPr>
          <p:cNvSpPr txBox="1"/>
          <p:nvPr/>
        </p:nvSpPr>
        <p:spPr>
          <a:xfrm>
            <a:off x="7801154" y="2553419"/>
            <a:ext cx="31313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・人を頼ること</a:t>
            </a:r>
            <a:endParaRPr lang="ja-JP" altLang="en-US">
              <a:solidFill>
                <a:schemeClr val="bg1"/>
              </a:solidFill>
              <a:latin typeface="Tenorite"/>
              <a:ea typeface="Meiryo UI"/>
            </a:endParaRPr>
          </a:p>
          <a:p>
            <a:r>
              <a:rPr lang="en-US" altLang="ja-JP">
                <a:solidFill>
                  <a:schemeClr val="bg1"/>
                </a:solidFill>
                <a:latin typeface="Meiryo UI"/>
                <a:ea typeface="Meiryo UI"/>
              </a:rPr>
              <a:t>→</a:t>
            </a:r>
            <a:r>
              <a:rPr lang="en-US" altLang="ja-JP" err="1">
                <a:solidFill>
                  <a:schemeClr val="bg1"/>
                </a:solidFill>
                <a:latin typeface="Meiryo UI"/>
                <a:ea typeface="Meiryo UI"/>
              </a:rPr>
              <a:t>一人で抱え込みすぎない</a:t>
            </a:r>
            <a:endParaRPr lang="en-US" altLang="ja-JP" err="1">
              <a:solidFill>
                <a:schemeClr val="bg1"/>
              </a:solidFill>
            </a:endParaRPr>
          </a:p>
        </p:txBody>
      </p:sp>
      <p:sp>
        <p:nvSpPr>
          <p:cNvPr id="10" name="タイトル 1">
            <a:extLst>
              <a:ext uri="{FF2B5EF4-FFF2-40B4-BE49-F238E27FC236}">
                <a16:creationId xmlns:a16="http://schemas.microsoft.com/office/drawing/2014/main" id="{549851D6-A7F3-AB8F-2A35-7D2CD01BFD2B}"/>
              </a:ext>
            </a:extLst>
          </p:cNvPr>
          <p:cNvSpPr txBox="1">
            <a:spLocks/>
          </p:cNvSpPr>
          <p:nvPr/>
        </p:nvSpPr>
        <p:spPr>
          <a:xfrm>
            <a:off x="7384653" y="1604835"/>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成果</a:t>
            </a:r>
          </a:p>
        </p:txBody>
      </p:sp>
      <p:sp>
        <p:nvSpPr>
          <p:cNvPr id="11" name="タイトル 1">
            <a:extLst>
              <a:ext uri="{FF2B5EF4-FFF2-40B4-BE49-F238E27FC236}">
                <a16:creationId xmlns:a16="http://schemas.microsoft.com/office/drawing/2014/main" id="{3F787C51-451B-E240-5E72-203EC22F55FE}"/>
              </a:ext>
            </a:extLst>
          </p:cNvPr>
          <p:cNvSpPr txBox="1">
            <a:spLocks/>
          </p:cNvSpPr>
          <p:nvPr/>
        </p:nvSpPr>
        <p:spPr>
          <a:xfrm>
            <a:off x="7485293" y="3790193"/>
            <a:ext cx="2498217"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課題</a:t>
            </a:r>
          </a:p>
        </p:txBody>
      </p:sp>
      <p:sp>
        <p:nvSpPr>
          <p:cNvPr id="12" name="TextBox 11">
            <a:extLst>
              <a:ext uri="{FF2B5EF4-FFF2-40B4-BE49-F238E27FC236}">
                <a16:creationId xmlns:a16="http://schemas.microsoft.com/office/drawing/2014/main" id="{EA37F350-3FBF-0EAA-9163-ED6E13F70315}"/>
              </a:ext>
            </a:extLst>
          </p:cNvPr>
          <p:cNvSpPr txBox="1"/>
          <p:nvPr/>
        </p:nvSpPr>
        <p:spPr>
          <a:xfrm>
            <a:off x="7815530" y="460938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・計画性</a:t>
            </a:r>
          </a:p>
          <a:p>
            <a:r>
              <a:rPr lang="ja-JP" altLang="en-US">
                <a:solidFill>
                  <a:schemeClr val="bg1"/>
                </a:solidFill>
                <a:latin typeface="Meiryo UI"/>
                <a:ea typeface="Meiryo UI"/>
              </a:rPr>
              <a:t>→事前準備や先の見通し</a:t>
            </a:r>
          </a:p>
        </p:txBody>
      </p:sp>
      <p:sp>
        <p:nvSpPr>
          <p:cNvPr id="14" name="タイトル 1">
            <a:extLst>
              <a:ext uri="{FF2B5EF4-FFF2-40B4-BE49-F238E27FC236}">
                <a16:creationId xmlns:a16="http://schemas.microsoft.com/office/drawing/2014/main" id="{4D322AFD-D96D-6158-D28A-49156A8D1626}"/>
              </a:ext>
            </a:extLst>
          </p:cNvPr>
          <p:cNvSpPr txBox="1">
            <a:spLocks/>
          </p:cNvSpPr>
          <p:nvPr/>
        </p:nvSpPr>
        <p:spPr>
          <a:xfrm>
            <a:off x="1432424" y="3790193"/>
            <a:ext cx="3274594" cy="7068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kumimoji="1" lang="en-US" sz="2800" kern="1200" cap="all" spc="150" baseline="0" dirty="0">
                <a:solidFill>
                  <a:schemeClr val="bg1">
                    <a:lumMod val="75000"/>
                    <a:lumOff val="25000"/>
                  </a:schemeClr>
                </a:solidFill>
                <a:latin typeface="Meiryo UI" panose="020B0604030504040204" pitchFamily="50" charset="-128"/>
                <a:ea typeface="Meiryo UI" panose="020B0604030504040204" pitchFamily="50" charset="-128"/>
                <a:cs typeface="+mj-cs"/>
              </a:defRPr>
            </a:lvl1pPr>
          </a:lstStyle>
          <a:p>
            <a:r>
              <a:rPr lang="ja-JP" altLang="en-US" sz="3600" b="1">
                <a:latin typeface="Meiryo UI"/>
                <a:ea typeface="Meiryo UI"/>
              </a:rPr>
              <a:t>チームの評価</a:t>
            </a:r>
          </a:p>
        </p:txBody>
      </p:sp>
      <p:sp>
        <p:nvSpPr>
          <p:cNvPr id="20" name="TextBox 19">
            <a:extLst>
              <a:ext uri="{FF2B5EF4-FFF2-40B4-BE49-F238E27FC236}">
                <a16:creationId xmlns:a16="http://schemas.microsoft.com/office/drawing/2014/main" id="{46BFFB70-4059-3208-2717-A42E05437014}"/>
              </a:ext>
            </a:extLst>
          </p:cNvPr>
          <p:cNvSpPr txBox="1"/>
          <p:nvPr/>
        </p:nvSpPr>
        <p:spPr>
          <a:xfrm>
            <a:off x="1590133" y="4609381"/>
            <a:ext cx="69270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latin typeface="Meiryo UI"/>
                <a:ea typeface="Meiryo UI"/>
              </a:rPr>
              <a:t>・</a:t>
            </a:r>
            <a:r>
              <a:rPr lang="ja-JP">
                <a:solidFill>
                  <a:schemeClr val="bg1"/>
                </a:solidFill>
                <a:latin typeface="Meiryo UI"/>
                <a:ea typeface="Meiryo UI"/>
                <a:cs typeface="+mn-lt"/>
              </a:rPr>
              <a:t>つぶやきがキラーフレーズ</a:t>
            </a:r>
          </a:p>
          <a:p>
            <a:r>
              <a:rPr lang="ja-JP" altLang="en-US">
                <a:solidFill>
                  <a:schemeClr val="bg1"/>
                </a:solidFill>
                <a:latin typeface="Meiryo UI"/>
                <a:ea typeface="Meiryo UI"/>
              </a:rPr>
              <a:t>・</a:t>
            </a:r>
            <a:r>
              <a:rPr lang="ja-JP">
                <a:solidFill>
                  <a:schemeClr val="bg1"/>
                </a:solidFill>
                <a:latin typeface="Meiryo UI"/>
                <a:ea typeface="Meiryo UI"/>
                <a:cs typeface="+mn-lt"/>
              </a:rPr>
              <a:t>集中力がすごい努力家！</a:t>
            </a:r>
          </a:p>
          <a:p>
            <a:r>
              <a:rPr lang="ja-JP" altLang="en-US">
                <a:solidFill>
                  <a:schemeClr val="bg1"/>
                </a:solidFill>
                <a:latin typeface="Meiryo UI"/>
                <a:ea typeface="Meiryo UI"/>
              </a:rPr>
              <a:t>・</a:t>
            </a:r>
            <a:r>
              <a:rPr lang="ja-JP">
                <a:solidFill>
                  <a:schemeClr val="bg1"/>
                </a:solidFill>
                <a:latin typeface="Meiryo UI"/>
                <a:ea typeface="Meiryo UI"/>
                <a:cs typeface="+mn-lt"/>
              </a:rPr>
              <a:t>無理難題解決するマン</a:t>
            </a:r>
          </a:p>
          <a:p>
            <a:r>
              <a:rPr lang="ja-JP" altLang="en-US">
                <a:solidFill>
                  <a:schemeClr val="bg1"/>
                </a:solidFill>
                <a:latin typeface="Meiryo UI"/>
                <a:ea typeface="Meiryo UI"/>
              </a:rPr>
              <a:t>・</a:t>
            </a:r>
            <a:r>
              <a:rPr lang="ja-JP">
                <a:solidFill>
                  <a:schemeClr val="bg1"/>
                </a:solidFill>
                <a:latin typeface="Meiryo UI"/>
                <a:ea typeface="Meiryo UI"/>
                <a:cs typeface="+mn-lt"/>
              </a:rPr>
              <a:t>難しいことにもめげない忍耐力、細かいところに気が付く方！</a:t>
            </a:r>
          </a:p>
          <a:p>
            <a:r>
              <a:rPr lang="ja-JP" altLang="en-US">
                <a:solidFill>
                  <a:schemeClr val="bg1"/>
                </a:solidFill>
                <a:latin typeface="Meiryo UI"/>
                <a:ea typeface="Meiryo UI"/>
              </a:rPr>
              <a:t>・</a:t>
            </a:r>
            <a:r>
              <a:rPr lang="ja-JP">
                <a:solidFill>
                  <a:schemeClr val="bg1"/>
                </a:solidFill>
                <a:latin typeface="Meiryo UI"/>
                <a:ea typeface="Meiryo UI"/>
                <a:cs typeface="+mn-lt"/>
              </a:rPr>
              <a:t>縁の下の力持ち・的を射た指摘をしてくれる</a:t>
            </a:r>
            <a:endParaRPr lang="ja-JP" altLang="en-US">
              <a:solidFill>
                <a:schemeClr val="bg1"/>
              </a:solidFill>
              <a:latin typeface="Meiryo UI"/>
              <a:ea typeface="Meiryo UI"/>
            </a:endParaRPr>
          </a:p>
        </p:txBody>
      </p:sp>
      <p:sp>
        <p:nvSpPr>
          <p:cNvPr id="13" name="TextBox 12">
            <a:extLst>
              <a:ext uri="{FF2B5EF4-FFF2-40B4-BE49-F238E27FC236}">
                <a16:creationId xmlns:a16="http://schemas.microsoft.com/office/drawing/2014/main" id="{BE87427B-A701-4747-3B83-8B0F4620D33F}"/>
              </a:ext>
            </a:extLst>
          </p:cNvPr>
          <p:cNvSpPr txBox="1"/>
          <p:nvPr/>
        </p:nvSpPr>
        <p:spPr>
          <a:xfrm>
            <a:off x="1590136" y="2711570"/>
            <a:ext cx="474165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ja-JP" sz="2800" b="1">
                <a:solidFill>
                  <a:schemeClr val="bg1"/>
                </a:solidFill>
                <a:latin typeface="Meiryo UI"/>
                <a:ea typeface="Meiryo UI"/>
              </a:rPr>
              <a:t>吉田啓悟（発表担当）</a:t>
            </a:r>
            <a:endParaRPr lang="en-US" sz="2800" b="1">
              <a:solidFill>
                <a:schemeClr val="bg1"/>
              </a:solidFill>
              <a:latin typeface="Meiryo UI"/>
              <a:ea typeface="Meiryo UI"/>
            </a:endParaRPr>
          </a:p>
          <a:p>
            <a:endParaRPr lang="ja-JP" altLang="en-US">
              <a:solidFill>
                <a:schemeClr val="bg1"/>
              </a:solidFill>
              <a:latin typeface="Meiryo UI" panose="020B0604030504040204" pitchFamily="50" charset="-128"/>
              <a:ea typeface="Meiryo UI" panose="020B0604030504040204" pitchFamily="50" charset="-128"/>
            </a:endParaRPr>
          </a:p>
        </p:txBody>
      </p:sp>
      <p:pic>
        <p:nvPicPr>
          <p:cNvPr id="6" name="Graphic 3" descr="競争 枠線">
            <a:extLst>
              <a:ext uri="{FF2B5EF4-FFF2-40B4-BE49-F238E27FC236}">
                <a16:creationId xmlns:a16="http://schemas.microsoft.com/office/drawing/2014/main" id="{31DAF8D8-0A99-5C6B-B3BD-117746CB6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47026" y="1189008"/>
            <a:ext cx="1820173" cy="1805796"/>
          </a:xfrm>
          <a:prstGeom prst="rect">
            <a:avLst/>
          </a:prstGeom>
        </p:spPr>
      </p:pic>
    </p:spTree>
    <p:extLst>
      <p:ext uri="{BB962C8B-B14F-4D97-AF65-F5344CB8AC3E}">
        <p14:creationId xmlns:p14="http://schemas.microsoft.com/office/powerpoint/2010/main" val="31208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1C88-627C-4655-A4FB-0BB02EDB078A}"/>
              </a:ext>
            </a:extLst>
          </p:cNvPr>
          <p:cNvSpPr>
            <a:spLocks noGrp="1"/>
          </p:cNvSpPr>
          <p:nvPr>
            <p:ph type="title"/>
          </p:nvPr>
        </p:nvSpPr>
        <p:spPr>
          <a:xfrm>
            <a:off x="1442131" y="2398259"/>
            <a:ext cx="5111750" cy="1204912"/>
          </a:xfrm>
        </p:spPr>
        <p:txBody>
          <a:bodyPr rtlCol="0">
            <a:normAutofit/>
          </a:bodyPr>
          <a:lstStyle/>
          <a:p>
            <a:pPr rtl="0"/>
            <a:r>
              <a:rPr lang="ja-JP" altLang="en-US" sz="3600">
                <a:latin typeface="Meiryo UI"/>
                <a:ea typeface="Meiryo UI"/>
              </a:rPr>
              <a:t>導入</a:t>
            </a:r>
          </a:p>
        </p:txBody>
      </p:sp>
      <p:sp>
        <p:nvSpPr>
          <p:cNvPr id="6" name="スライド番号プレースホルダー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latin typeface="Meiryo UI" panose="020B0604030504040204" pitchFamily="50" charset="-128"/>
                <a:ea typeface="Meiryo UI" panose="020B0604030504040204" pitchFamily="50" charset="-128"/>
              </a:rPr>
              <a:pPr rtl="0"/>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46372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ctrTitle"/>
          </p:nvPr>
        </p:nvSpPr>
        <p:spPr>
          <a:xfrm>
            <a:off x="4936670" y="1904265"/>
            <a:ext cx="5747657" cy="1524735"/>
          </a:xfrm>
        </p:spPr>
        <p:txBody>
          <a:bodyPr rtlCol="0"/>
          <a:lstStyle/>
          <a:p>
            <a:pPr rtl="0"/>
            <a:r>
              <a:rPr lang="ja-JP" altLang="en-US" sz="3600">
                <a:latin typeface="Meiryo UI"/>
                <a:ea typeface="Meiryo UI"/>
              </a:rPr>
              <a:t>ご清聴ありがとうございました</a:t>
            </a:r>
          </a:p>
        </p:txBody>
      </p:sp>
      <p:sp>
        <p:nvSpPr>
          <p:cNvPr id="3" name="スライド番号プレースホルダー 2">
            <a:extLst>
              <a:ext uri="{FF2B5EF4-FFF2-40B4-BE49-F238E27FC236}">
                <a16:creationId xmlns:a16="http://schemas.microsoft.com/office/drawing/2014/main" id="{AA5B30D4-117C-6166-9A41-435A404E24A9}"/>
              </a:ext>
            </a:extLst>
          </p:cNvPr>
          <p:cNvSpPr>
            <a:spLocks noGrp="1"/>
          </p:cNvSpPr>
          <p:nvPr>
            <p:ph type="sldNum" sz="quarter" idx="12"/>
          </p:nvPr>
        </p:nvSpPr>
        <p:spPr/>
        <p:txBody>
          <a:bodyPr/>
          <a:lstStyle/>
          <a:p>
            <a:pPr rtl="0"/>
            <a:fld id="{B5CEABB6-07DC-46E8-9B57-56EC44A396E5}" type="slidenum">
              <a:rPr lang="en-US" altLang="ja-JP" noProof="0" smtClean="0"/>
              <a:t>30</a:t>
            </a:fld>
            <a:endParaRPr lang="ja-JP" altLang="en-US" noProof="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924175"/>
            <a:ext cx="8773027" cy="2519363"/>
          </a:xfrm>
        </p:spPr>
        <p:txBody>
          <a:bodyPr vert="horz" lIns="91440" tIns="45720" rIns="91440" bIns="45720" rtlCol="0" anchor="t">
            <a:normAutofit/>
          </a:bodyPr>
          <a:lstStyle/>
          <a:p>
            <a:pPr rtl="0"/>
            <a:r>
              <a:rPr lang="en-US" altLang="ja-JP" sz="2800" dirty="0">
                <a:latin typeface="Meiryo UI"/>
                <a:ea typeface="Meiryo UI"/>
              </a:rPr>
              <a:t>TASUMA</a:t>
            </a:r>
            <a:r>
              <a:rPr lang="ja-JP" altLang="en-US" sz="2800" dirty="0">
                <a:latin typeface="Meiryo UI"/>
                <a:ea typeface="Meiryo UI"/>
              </a:rPr>
              <a:t>とは</a:t>
            </a:r>
            <a:r>
              <a:rPr lang="en-US" altLang="ja-JP" sz="2800" dirty="0">
                <a:latin typeface="Meiryo UI"/>
                <a:ea typeface="Meiryo UI"/>
              </a:rPr>
              <a:t>…</a:t>
            </a:r>
          </a:p>
          <a:p>
            <a:pPr rtl="0"/>
            <a:r>
              <a:rPr lang="en-US" altLang="ja-JP" sz="3600" dirty="0">
                <a:solidFill>
                  <a:srgbClr val="FF0000"/>
                </a:solidFill>
                <a:latin typeface="Meiryo UI"/>
                <a:ea typeface="Meiryo UI"/>
              </a:rPr>
              <a:t>IT</a:t>
            </a:r>
            <a:r>
              <a:rPr lang="ja-JP" altLang="en-US" sz="3600" dirty="0">
                <a:solidFill>
                  <a:srgbClr val="FF0000"/>
                </a:solidFill>
                <a:latin typeface="Meiryo UI"/>
                <a:ea typeface="Meiryo UI"/>
              </a:rPr>
              <a:t>関連の資格取得サポートを行うアプリ</a:t>
            </a:r>
            <a:endParaRPr lang="en-US" altLang="ja-JP" sz="3600" dirty="0">
              <a:solidFill>
                <a:srgbClr val="FF0000"/>
              </a:solidFill>
              <a:latin typeface="Meiryo UI"/>
              <a:ea typeface="Meiryo UI"/>
            </a:endParaRPr>
          </a:p>
          <a:p>
            <a:pPr rtl="0"/>
            <a:endParaRPr lang="en-US" altLang="ja-JP" dirty="0"/>
          </a:p>
          <a:p>
            <a:pPr rtl="0"/>
            <a:r>
              <a:rPr lang="ja-JP" altLang="en-US" sz="2800" dirty="0">
                <a:latin typeface="Meiryo UI"/>
                <a:ea typeface="Meiryo UI"/>
              </a:rPr>
              <a:t>想定利用者：</a:t>
            </a:r>
            <a:r>
              <a:rPr lang="en-US" altLang="ja-JP" sz="2800" dirty="0">
                <a:latin typeface="Meiryo UI"/>
                <a:ea typeface="Meiryo UI"/>
              </a:rPr>
              <a:t>20</a:t>
            </a:r>
            <a:r>
              <a:rPr lang="ja-JP" altLang="en-US" sz="2800" dirty="0">
                <a:latin typeface="Meiryo UI"/>
                <a:ea typeface="Meiryo UI"/>
              </a:rPr>
              <a:t>代若手</a:t>
            </a:r>
            <a:r>
              <a:rPr lang="en-US" altLang="ja-JP" sz="2800" dirty="0">
                <a:latin typeface="Meiryo UI"/>
                <a:ea typeface="Meiryo UI"/>
              </a:rPr>
              <a:t>IT</a:t>
            </a:r>
            <a:r>
              <a:rPr lang="ja-JP" altLang="en-US" sz="2800" dirty="0">
                <a:latin typeface="Meiryo UI"/>
                <a:ea typeface="Meiryo UI"/>
              </a:rPr>
              <a:t>社員や</a:t>
            </a:r>
            <a:r>
              <a:rPr lang="en-US" altLang="ja-JP" sz="2800" dirty="0">
                <a:latin typeface="Meiryo UI"/>
                <a:ea typeface="Meiryo UI"/>
              </a:rPr>
              <a:t>IT</a:t>
            </a:r>
            <a:r>
              <a:rPr lang="ja-JP" altLang="en-US" sz="2800" dirty="0">
                <a:latin typeface="Meiryo UI"/>
                <a:ea typeface="Meiryo UI"/>
              </a:rPr>
              <a:t>の資格が欲しい人</a:t>
            </a:r>
            <a:endParaRPr lang="en-US" altLang="ja-JP" sz="2800" dirty="0">
              <a:latin typeface="Meiryo UI"/>
              <a:ea typeface="Meiryo UI"/>
            </a:endParaRPr>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502752" y="6302562"/>
            <a:ext cx="987552"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ZA" altLang="ja-JP" sz="9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ja-JP" altLang="en-US" sz="9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7" name="図 6" descr="ロゴ&#10;&#10;自動的に生成された説明">
            <a:extLst>
              <a:ext uri="{FF2B5EF4-FFF2-40B4-BE49-F238E27FC236}">
                <a16:creationId xmlns:a16="http://schemas.microsoft.com/office/drawing/2014/main" id="{5BDF8343-86ED-AACD-59F9-8D832F65DFC7}"/>
              </a:ext>
            </a:extLst>
          </p:cNvPr>
          <p:cNvPicPr>
            <a:picLocks noChangeAspect="1"/>
          </p:cNvPicPr>
          <p:nvPr/>
        </p:nvPicPr>
        <p:blipFill>
          <a:blip r:embed="rId3"/>
          <a:stretch>
            <a:fillRect/>
          </a:stretch>
        </p:blipFill>
        <p:spPr>
          <a:xfrm>
            <a:off x="-858416" y="258695"/>
            <a:ext cx="8791334" cy="3170305"/>
          </a:xfrm>
          <a:prstGeom prst="rect">
            <a:avLst/>
          </a:prstGeom>
        </p:spPr>
      </p:pic>
      <p:pic>
        <p:nvPicPr>
          <p:cNvPr id="2" name="Picture 4">
            <a:extLst>
              <a:ext uri="{FF2B5EF4-FFF2-40B4-BE49-F238E27FC236}">
                <a16:creationId xmlns:a16="http://schemas.microsoft.com/office/drawing/2014/main" id="{CFCEB484-215A-46AF-6683-6B918EAB646C}"/>
              </a:ext>
            </a:extLst>
          </p:cNvPr>
          <p:cNvPicPr>
            <a:picLocks noChangeAspect="1"/>
          </p:cNvPicPr>
          <p:nvPr/>
        </p:nvPicPr>
        <p:blipFill>
          <a:blip r:embed="rId4"/>
          <a:stretch>
            <a:fillRect/>
          </a:stretch>
        </p:blipFill>
        <p:spPr>
          <a:xfrm>
            <a:off x="8333116" y="857690"/>
            <a:ext cx="3548332" cy="2080242"/>
          </a:xfrm>
          <a:prstGeom prst="rect">
            <a:avLst/>
          </a:prstGeom>
        </p:spPr>
      </p:pic>
      <p:sp>
        <p:nvSpPr>
          <p:cNvPr id="10" name="吹き出し: 円形 9">
            <a:extLst>
              <a:ext uri="{FF2B5EF4-FFF2-40B4-BE49-F238E27FC236}">
                <a16:creationId xmlns:a16="http://schemas.microsoft.com/office/drawing/2014/main" id="{4DBEA6EC-2712-0493-A4E2-43A992B58FA3}"/>
              </a:ext>
            </a:extLst>
          </p:cNvPr>
          <p:cNvSpPr/>
          <p:nvPr/>
        </p:nvSpPr>
        <p:spPr>
          <a:xfrm>
            <a:off x="4534678" y="0"/>
            <a:ext cx="4485044" cy="1933362"/>
          </a:xfrm>
          <a:prstGeom prst="wedgeEllipseCallout">
            <a:avLst>
              <a:gd name="adj1" fmla="val 61591"/>
              <a:gd name="adj2" fmla="val 338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err="1">
                <a:solidFill>
                  <a:schemeClr val="tx1"/>
                </a:solidFill>
                <a:latin typeface="Meiryo UI" panose="020B0604030504040204" pitchFamily="50" charset="-128"/>
                <a:ea typeface="Meiryo UI" panose="020B0604030504040204" pitchFamily="50" charset="-128"/>
              </a:rPr>
              <a:t>VSCode</a:t>
            </a:r>
            <a:r>
              <a:rPr kumimoji="1" lang="ja-JP" altLang="en-US" sz="2000" dirty="0">
                <a:solidFill>
                  <a:schemeClr val="tx1"/>
                </a:solidFill>
                <a:latin typeface="Meiryo UI" panose="020B0604030504040204" pitchFamily="50" charset="-128"/>
                <a:ea typeface="Meiryo UI" panose="020B0604030504040204" pitchFamily="50" charset="-128"/>
              </a:rPr>
              <a:t>を意識したデザイン</a:t>
            </a:r>
            <a:r>
              <a:rPr kumimoji="1" lang="en-US" altLang="ja-JP" sz="2000" dirty="0"/>
              <a:t>S</a:t>
            </a:r>
            <a:endParaRPr kumimoji="1" lang="ja-JP" altLang="en-US" sz="2000" dirty="0"/>
          </a:p>
        </p:txBody>
      </p:sp>
    </p:spTree>
    <p:extLst>
      <p:ext uri="{BB962C8B-B14F-4D97-AF65-F5344CB8AC3E}">
        <p14:creationId xmlns:p14="http://schemas.microsoft.com/office/powerpoint/2010/main" val="55372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E1C88-627C-4655-A4FB-0BB02EDB078A}"/>
              </a:ext>
            </a:extLst>
          </p:cNvPr>
          <p:cNvSpPr>
            <a:spLocks noGrp="1"/>
          </p:cNvSpPr>
          <p:nvPr>
            <p:ph type="title"/>
          </p:nvPr>
        </p:nvSpPr>
        <p:spPr>
          <a:xfrm>
            <a:off x="276726" y="1106741"/>
            <a:ext cx="6188731" cy="1204912"/>
          </a:xfrm>
        </p:spPr>
        <p:txBody>
          <a:bodyPr rtlCol="0">
            <a:normAutofit/>
          </a:bodyPr>
          <a:lstStyle/>
          <a:p>
            <a:pPr rtl="0"/>
            <a:r>
              <a:rPr lang="en-US" altLang="ja-JP" sz="3600" b="1">
                <a:latin typeface="Meiryo UI"/>
                <a:ea typeface="Meiryo UI"/>
              </a:rPr>
              <a:t>TASUMA作成の経緯</a:t>
            </a:r>
          </a:p>
        </p:txBody>
      </p:sp>
      <p:sp>
        <p:nvSpPr>
          <p:cNvPr id="3" name="コンテンツ プレースホルダー 2">
            <a:extLst>
              <a:ext uri="{FF2B5EF4-FFF2-40B4-BE49-F238E27FC236}">
                <a16:creationId xmlns:a16="http://schemas.microsoft.com/office/drawing/2014/main" id="{033634FE-ADF0-4BC3-A0A9-447EA9DD096B}"/>
              </a:ext>
            </a:extLst>
          </p:cNvPr>
          <p:cNvSpPr>
            <a:spLocks noGrp="1"/>
          </p:cNvSpPr>
          <p:nvPr>
            <p:ph type="body" idx="1"/>
          </p:nvPr>
        </p:nvSpPr>
        <p:spPr>
          <a:xfrm>
            <a:off x="276726" y="2709551"/>
            <a:ext cx="6781876" cy="2918352"/>
          </a:xfrm>
        </p:spPr>
        <p:txBody>
          <a:bodyPr vert="horz" lIns="91440" tIns="45720" rIns="91440" bIns="45720" rtlCol="0" anchor="t">
            <a:normAutofit/>
          </a:bodyPr>
          <a:lstStyle/>
          <a:p>
            <a:pPr rtl="0"/>
            <a:r>
              <a:rPr lang="en-US" altLang="ja-JP" sz="1800">
                <a:latin typeface="Meiryo UI"/>
                <a:ea typeface="Meiryo UI"/>
              </a:rPr>
              <a:t>IT</a:t>
            </a:r>
            <a:r>
              <a:rPr lang="ja-JP" altLang="en-US" sz="1800">
                <a:latin typeface="Meiryo UI"/>
                <a:ea typeface="Meiryo UI"/>
              </a:rPr>
              <a:t>業界は私達の生活に大きな影響を与えており、なくてはならない業界</a:t>
            </a:r>
            <a:endParaRPr lang="en-US" altLang="ja-JP" sz="1800">
              <a:latin typeface="Meiryo UI"/>
              <a:ea typeface="Meiryo UI"/>
            </a:endParaRPr>
          </a:p>
          <a:p>
            <a:pPr rtl="0"/>
            <a:r>
              <a:rPr lang="ja-JP" altLang="en-US" sz="1800">
                <a:latin typeface="Meiryo UI"/>
                <a:ea typeface="Meiryo UI"/>
              </a:rPr>
              <a:t>したがって</a:t>
            </a:r>
            <a:r>
              <a:rPr lang="en-US" altLang="ja-JP" sz="1800">
                <a:latin typeface="Meiryo UI"/>
                <a:ea typeface="Meiryo UI"/>
              </a:rPr>
              <a:t>…</a:t>
            </a:r>
          </a:p>
          <a:p>
            <a:pPr rtl="0"/>
            <a:r>
              <a:rPr lang="ja-JP" altLang="en-US" sz="1800">
                <a:latin typeface="Meiryo UI"/>
                <a:ea typeface="Meiryo UI"/>
              </a:rPr>
              <a:t>→</a:t>
            </a:r>
            <a:r>
              <a:rPr lang="ja-JP" altLang="en-US" sz="1800">
                <a:solidFill>
                  <a:srgbClr val="FF0000"/>
                </a:solidFill>
                <a:latin typeface="Meiryo UI"/>
                <a:ea typeface="Meiryo UI"/>
              </a:rPr>
              <a:t>「</a:t>
            </a:r>
            <a:r>
              <a:rPr lang="en-US" altLang="ja-JP" sz="1800">
                <a:solidFill>
                  <a:srgbClr val="FF0000"/>
                </a:solidFill>
                <a:latin typeface="Meiryo UI"/>
                <a:ea typeface="Meiryo UI"/>
              </a:rPr>
              <a:t>TASUMA</a:t>
            </a:r>
            <a:r>
              <a:rPr lang="ja-JP" altLang="en-US" sz="1800">
                <a:solidFill>
                  <a:srgbClr val="FF0000"/>
                </a:solidFill>
                <a:latin typeface="Meiryo UI"/>
                <a:ea typeface="Meiryo UI"/>
              </a:rPr>
              <a:t>」があれば心強く、勉強のモチベーションも上がる！</a:t>
            </a:r>
            <a:endParaRPr lang="en-US" altLang="ja-JP" sz="1800">
              <a:solidFill>
                <a:srgbClr val="FF0000"/>
              </a:solidFill>
              <a:latin typeface="Meiryo UI"/>
              <a:ea typeface="Meiryo UI"/>
            </a:endParaRPr>
          </a:p>
          <a:p>
            <a:pPr rtl="0"/>
            <a:endParaRPr lang="en-US" altLang="ja-JP" noProof="1"/>
          </a:p>
          <a:p>
            <a:endParaRPr lang="en-US" altLang="ja-JP" noProof="1">
              <a:latin typeface="Meiryo UI"/>
              <a:ea typeface="Meiryo UI"/>
            </a:endParaRPr>
          </a:p>
          <a:p>
            <a:pPr algn="ctr"/>
            <a:r>
              <a:rPr lang="en-US" altLang="ja-JP" sz="2800" noProof="1">
                <a:latin typeface="Meiryo UI"/>
                <a:ea typeface="Meiryo UI"/>
              </a:rPr>
              <a:t>あなたの「やる気スイッチ」を押します！</a:t>
            </a:r>
            <a:endParaRPr lang="en-US" altLang="ja-JP" sz="2800" noProof="1"/>
          </a:p>
          <a:p>
            <a:endParaRPr lang="ja-JP" altLang="en-US" noProof="1"/>
          </a:p>
        </p:txBody>
      </p:sp>
      <p:sp>
        <p:nvSpPr>
          <p:cNvPr id="6" name="スライド番号プレースホルダー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altLang="ja-JP" sz="900" b="0" i="0" u="none" strike="noStrike" kern="1200" cap="none" spc="0" normalizeH="0" baseline="0" noProof="0" smtClean="0">
                <a:ln>
                  <a:noFill/>
                </a:ln>
                <a:solidFill>
                  <a:prstClr val="black">
                    <a:tint val="75000"/>
                  </a:prstClr>
                </a:solidFill>
                <a:effectLst/>
                <a:uLnTx/>
                <a:uFillTx/>
                <a:latin typeface="Meiryo UI" panose="020B0604030504040204" pitchFamily="50" charset="-128"/>
                <a:ea typeface="Meiryo UI"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ja-JP" altLang="en-US" sz="900" b="0" i="0" u="none" strike="noStrike" kern="1200" cap="none" spc="0" normalizeH="0" baseline="0" noProof="0">
              <a:ln>
                <a:noFill/>
              </a:ln>
              <a:solidFill>
                <a:prstClr val="black">
                  <a:tint val="75000"/>
                </a:prstClr>
              </a:solidFill>
              <a:effectLst/>
              <a:uLnTx/>
              <a:uFillTx/>
              <a:latin typeface="Meiryo UI" panose="020B0604030504040204" pitchFamily="50" charset="-128"/>
              <a:ea typeface="Meiryo UI" panose="020B0604030504040204" pitchFamily="50" charset="-128"/>
              <a:cs typeface="+mn-cs"/>
            </a:endParaRPr>
          </a:p>
        </p:txBody>
      </p:sp>
      <p:pic>
        <p:nvPicPr>
          <p:cNvPr id="7" name="グラフィックス 6">
            <a:extLst>
              <a:ext uri="{FF2B5EF4-FFF2-40B4-BE49-F238E27FC236}">
                <a16:creationId xmlns:a16="http://schemas.microsoft.com/office/drawing/2014/main" id="{CA11E0AD-82C0-F5D1-243F-46CB330088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2625" y="1106741"/>
            <a:ext cx="5842649" cy="4392753"/>
          </a:xfrm>
          <a:prstGeom prst="rect">
            <a:avLst/>
          </a:prstGeom>
        </p:spPr>
      </p:pic>
      <p:sp>
        <p:nvSpPr>
          <p:cNvPr id="9" name="テキスト ボックス 8">
            <a:extLst>
              <a:ext uri="{FF2B5EF4-FFF2-40B4-BE49-F238E27FC236}">
                <a16:creationId xmlns:a16="http://schemas.microsoft.com/office/drawing/2014/main" id="{FFBBBA34-6FE7-69F2-D2D1-C0F681C661A5}"/>
              </a:ext>
            </a:extLst>
          </p:cNvPr>
          <p:cNvSpPr txBox="1"/>
          <p:nvPr/>
        </p:nvSpPr>
        <p:spPr>
          <a:xfrm>
            <a:off x="5358062" y="5856492"/>
            <a:ext cx="66093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srgbClr val="859099"/>
                </a:solidFill>
                <a:effectLst/>
                <a:uLnTx/>
                <a:uFillTx/>
                <a:latin typeface="メイリオ" panose="020B0604030504040204" pitchFamily="50" charset="-128"/>
                <a:ea typeface="メイリオ" panose="020B0604030504040204" pitchFamily="50" charset="-128"/>
                <a:cs typeface="+mn-cs"/>
              </a:rPr>
              <a:t>（出典）総務省「令和２年度　</a:t>
            </a:r>
            <a:r>
              <a:rPr kumimoji="0" lang="en-US" altLang="ja-JP" sz="1600" b="0" i="0" u="none" strike="noStrike" kern="1200" cap="none" spc="0" normalizeH="0" baseline="0" noProof="0">
                <a:ln>
                  <a:noFill/>
                </a:ln>
                <a:solidFill>
                  <a:srgbClr val="859099"/>
                </a:solidFill>
                <a:effectLst/>
                <a:uLnTx/>
                <a:uFillTx/>
                <a:latin typeface="メイリオ" panose="020B0604030504040204" pitchFamily="50" charset="-128"/>
                <a:ea typeface="メイリオ" panose="020B0604030504040204" pitchFamily="50" charset="-128"/>
                <a:cs typeface="+mn-cs"/>
              </a:rPr>
              <a:t>ICT</a:t>
            </a:r>
            <a:r>
              <a:rPr kumimoji="0" lang="ja-JP" altLang="en-US" sz="1600" b="0" i="0" u="none" strike="noStrike" kern="1200" cap="none" spc="0" normalizeH="0" baseline="0" noProof="0">
                <a:ln>
                  <a:noFill/>
                </a:ln>
                <a:solidFill>
                  <a:srgbClr val="859099"/>
                </a:solidFill>
                <a:effectLst/>
                <a:uLnTx/>
                <a:uFillTx/>
                <a:latin typeface="メイリオ" panose="020B0604030504040204" pitchFamily="50" charset="-128"/>
                <a:ea typeface="メイリオ" panose="020B0604030504040204" pitchFamily="50" charset="-128"/>
                <a:cs typeface="+mn-cs"/>
              </a:rPr>
              <a:t>の経済分析に関する調査」</a:t>
            </a:r>
            <a:r>
              <a:rPr kumimoji="0" lang="en-US" altLang="ja-JP" sz="1600" b="0" i="0" u="none" strike="noStrike" kern="1200" cap="none" spc="0" normalizeH="0" baseline="0" noProof="0">
                <a:ln>
                  <a:noFill/>
                </a:ln>
                <a:solidFill>
                  <a:srgbClr val="859099"/>
                </a:solidFill>
                <a:effectLst/>
                <a:uLnTx/>
                <a:uFillTx/>
                <a:latin typeface="メイリオ" panose="020B0604030504040204" pitchFamily="50" charset="-128"/>
                <a:ea typeface="メイリオ" panose="020B0604030504040204" pitchFamily="50" charset="-128"/>
                <a:cs typeface="+mn-cs"/>
              </a:rPr>
              <a:t>(2021)</a:t>
            </a:r>
            <a:endParaRPr kumimoji="0" lang="ja-JP" altLang="en-US" sz="1600" b="0" i="0" u="none" strike="noStrike" kern="1200" cap="none" spc="0" normalizeH="0" baseline="0" noProof="0">
              <a:ln>
                <a:noFill/>
              </a:ln>
              <a:solidFill>
                <a:prstClr val="black"/>
              </a:solidFill>
              <a:effectLst/>
              <a:uLnTx/>
              <a:uFillTx/>
              <a:latin typeface="Tenorite"/>
              <a:ea typeface="+mn-ea"/>
              <a:cs typeface="+mn-cs"/>
            </a:endParaRPr>
          </a:p>
        </p:txBody>
      </p:sp>
    </p:spTree>
    <p:extLst>
      <p:ext uri="{BB962C8B-B14F-4D97-AF65-F5344CB8AC3E}">
        <p14:creationId xmlns:p14="http://schemas.microsoft.com/office/powerpoint/2010/main" val="202247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rtlCol="0"/>
          <a:lstStyle/>
          <a:p>
            <a:pPr rtl="0"/>
            <a:r>
              <a:rPr lang="ja-JP" altLang="en-US">
                <a:latin typeface="Meiryo UI"/>
                <a:ea typeface="Meiryo UI"/>
              </a:rPr>
              <a:t>成果物紹介</a:t>
            </a:r>
          </a:p>
        </p:txBody>
      </p:sp>
      <p:sp>
        <p:nvSpPr>
          <p:cNvPr id="3" name="スライド番号プレースホルダー 3">
            <a:extLst>
              <a:ext uri="{FF2B5EF4-FFF2-40B4-BE49-F238E27FC236}">
                <a16:creationId xmlns:a16="http://schemas.microsoft.com/office/drawing/2014/main" id="{7F8C7281-5824-2A40-053E-A52B9F0C7CA0}"/>
              </a:ext>
            </a:extLst>
          </p:cNvPr>
          <p:cNvSpPr txBox="1">
            <a:spLocks/>
          </p:cNvSpPr>
          <p:nvPr/>
        </p:nvSpPr>
        <p:spPr>
          <a:xfrm>
            <a:off x="10700656" y="6356350"/>
            <a:ext cx="653143" cy="365125"/>
          </a:xfrm>
          <a:prstGeom prst="rect">
            <a:avLst/>
          </a:prstGeom>
        </p:spPr>
        <p:txBody>
          <a:bodyPr rtlCol="0"/>
          <a:ls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9B51A1E-902D-48AF-9020-955120F399B6}" type="slidenum">
              <a:rPr lang="en-ZA" altLang="ja-JP" sz="900" smtClean="0">
                <a:latin typeface="Meiryo UI" panose="020B0604030504040204" pitchFamily="50" charset="-128"/>
                <a:ea typeface="Meiryo UI" panose="020B0604030504040204" pitchFamily="50" charset="-128"/>
              </a:rPr>
              <a:pPr algn="r"/>
              <a:t>6</a:t>
            </a:fld>
            <a:endParaRPr lang="ja-JP" altLang="en-ZA" sz="9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778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rtlCol="0">
            <a:normAutofit/>
          </a:bodyPr>
          <a:lstStyle/>
          <a:p>
            <a:pPr rtl="0"/>
            <a:r>
              <a:rPr lang="ja-JP" altLang="en-US" sz="3600" b="1" dirty="0"/>
              <a:t>機能紹介・デモ</a:t>
            </a:r>
            <a:endParaRPr lang="ja-JP" altLang="en-US" sz="3600" b="1" dirty="0">
              <a:latin typeface="Meiryo UI" panose="020B0604030504040204" pitchFamily="50" charset="-128"/>
              <a:ea typeface="Meiryo UI" panose="020B0604030504040204" pitchFamily="50" charset="-128"/>
            </a:endParaRPr>
          </a:p>
        </p:txBody>
      </p:sp>
      <p:sp>
        <p:nvSpPr>
          <p:cNvPr id="6" name="テキスト プレースホルダー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pPr rtl="0"/>
            <a:r>
              <a:rPr lang="ja-JP" altLang="en-US" noProof="1"/>
              <a:t>・</a:t>
            </a:r>
            <a:r>
              <a:rPr lang="en-US" altLang="ja-JP" noProof="1"/>
              <a:t>M</a:t>
            </a:r>
            <a:r>
              <a:rPr lang="en-US" altLang="ja-JP" cap="none" noProof="1"/>
              <a:t>y</a:t>
            </a:r>
            <a:r>
              <a:rPr lang="ja-JP" altLang="en-US" cap="none" noProof="1"/>
              <a:t>資格の登録</a:t>
            </a:r>
            <a:r>
              <a:rPr lang="ja-JP" altLang="en-US" noProof="1"/>
              <a:t>機能</a:t>
            </a:r>
            <a:endParaRPr lang="ja-JP" altLang="en-US" noProof="1">
              <a:latin typeface="Meiryo UI" panose="020B0604030504040204" pitchFamily="50" charset="-128"/>
              <a:ea typeface="Meiryo UI" panose="020B0604030504040204" pitchFamily="50" charset="-128"/>
            </a:endParaRPr>
          </a:p>
        </p:txBody>
      </p:sp>
      <p:sp>
        <p:nvSpPr>
          <p:cNvPr id="7" name="テキスト プレースホルダー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827694"/>
            <a:ext cx="5431971" cy="1406438"/>
          </a:xfrm>
        </p:spPr>
        <p:txBody>
          <a:bodyPr vert="horz" lIns="91440" tIns="45720" rIns="91440" bIns="45720" rtlCol="0" anchor="t">
            <a:noAutofit/>
          </a:bodyPr>
          <a:lstStyle/>
          <a:p>
            <a:pPr rtl="0"/>
            <a:r>
              <a:rPr lang="en-US" altLang="ja-JP" noProof="1">
                <a:latin typeface="Meiryo UI"/>
                <a:ea typeface="Meiryo UI"/>
              </a:rPr>
              <a:t>…</a:t>
            </a:r>
            <a:r>
              <a:rPr lang="ja-JP" altLang="en-US" noProof="1">
                <a:latin typeface="Meiryo UI"/>
                <a:ea typeface="Meiryo UI"/>
              </a:rPr>
              <a:t>「資格取りたいなと思ったけど、何を勉強しようか考えるのが面倒だな。」</a:t>
            </a:r>
            <a:endParaRPr lang="en-US" altLang="ja-JP" noProof="1">
              <a:latin typeface="Meiryo UI"/>
              <a:ea typeface="Meiryo UI"/>
            </a:endParaRPr>
          </a:p>
          <a:p>
            <a:pPr rtl="0"/>
            <a:r>
              <a:rPr lang="ja-JP" altLang="en-US" noProof="1">
                <a:latin typeface="Meiryo UI"/>
                <a:ea typeface="Meiryo UI"/>
              </a:rPr>
              <a:t>　　そんなあなたに向けて、マッチング機能を用意しました。</a:t>
            </a:r>
            <a:endParaRPr lang="en-US" altLang="ja-JP" noProof="1">
              <a:latin typeface="Meiryo UI"/>
              <a:ea typeface="Meiryo UI"/>
            </a:endParaRPr>
          </a:p>
          <a:p>
            <a:r>
              <a:rPr lang="en-US" altLang="ja-JP" noProof="1">
                <a:latin typeface="Meiryo UI"/>
                <a:ea typeface="Meiryo UI"/>
              </a:rPr>
              <a:t>   </a:t>
            </a:r>
            <a:r>
              <a:rPr lang="ja-JP" altLang="en-US" noProof="1">
                <a:latin typeface="Meiryo UI"/>
                <a:ea typeface="Meiryo UI"/>
              </a:rPr>
              <a:t>　 また、２回目以降に利用することを考えて、マッチングを省略して</a:t>
            </a:r>
            <a:endParaRPr lang="en-US" altLang="ja-JP" noProof="1">
              <a:latin typeface="Meiryo UI"/>
              <a:ea typeface="Meiryo UI"/>
            </a:endParaRPr>
          </a:p>
          <a:p>
            <a:r>
              <a:rPr lang="ja-JP" altLang="en-US" noProof="1">
                <a:latin typeface="Meiryo UI"/>
                <a:ea typeface="Meiryo UI"/>
              </a:rPr>
              <a:t>　　　登録できるように「資格一覧」からも登録できるようにしました。</a:t>
            </a:r>
            <a:endParaRPr lang="en-US" altLang="ja-JP" noProof="1">
              <a:latin typeface="Meiryo UI"/>
              <a:ea typeface="Meiryo UI"/>
            </a:endParaRPr>
          </a:p>
          <a:p>
            <a:pPr rtl="0"/>
            <a:r>
              <a:rPr lang="ja-JP" altLang="en-US" noProof="1">
                <a:latin typeface="Meiryo UI"/>
                <a:ea typeface="Meiryo UI"/>
              </a:rPr>
              <a:t>　</a:t>
            </a:r>
          </a:p>
        </p:txBody>
      </p:sp>
      <p:sp>
        <p:nvSpPr>
          <p:cNvPr id="8" name="テキスト プレースホルダー 7">
            <a:extLst>
              <a:ext uri="{FF2B5EF4-FFF2-40B4-BE49-F238E27FC236}">
                <a16:creationId xmlns:a16="http://schemas.microsoft.com/office/drawing/2014/main" id="{F5C3A7BE-F7FC-4942-A31A-491A8A806103}"/>
              </a:ext>
            </a:extLst>
          </p:cNvPr>
          <p:cNvSpPr>
            <a:spLocks noGrp="1"/>
          </p:cNvSpPr>
          <p:nvPr>
            <p:ph type="body" sz="quarter" idx="23"/>
          </p:nvPr>
        </p:nvSpPr>
        <p:spPr>
          <a:xfrm>
            <a:off x="5920595" y="4228868"/>
            <a:ext cx="5433204" cy="365125"/>
          </a:xfrm>
        </p:spPr>
        <p:txBody>
          <a:bodyPr vert="horz" lIns="91440" tIns="45720" rIns="91440" bIns="45720" rtlCol="0" anchor="t">
            <a:noAutofit/>
          </a:bodyPr>
          <a:lstStyle/>
          <a:p>
            <a:pPr rtl="0"/>
            <a:r>
              <a:rPr lang="ja-JP" altLang="en-US" noProof="1"/>
              <a:t>・「本日の目標」機能</a:t>
            </a:r>
            <a:endParaRPr lang="ja-JP" altLang="en-US" noProof="1">
              <a:latin typeface="Meiryo UI" panose="020B0604030504040204" pitchFamily="50" charset="-128"/>
              <a:ea typeface="Meiryo UI" panose="020B0604030504040204" pitchFamily="50" charset="-128"/>
            </a:endParaRPr>
          </a:p>
        </p:txBody>
      </p:sp>
      <p:sp>
        <p:nvSpPr>
          <p:cNvPr id="9" name="テキスト プレースホルダー 8">
            <a:extLst>
              <a:ext uri="{FF2B5EF4-FFF2-40B4-BE49-F238E27FC236}">
                <a16:creationId xmlns:a16="http://schemas.microsoft.com/office/drawing/2014/main" id="{95CCE699-03D1-4642-B46A-B14EF17DA183}"/>
              </a:ext>
            </a:extLst>
          </p:cNvPr>
          <p:cNvSpPr>
            <a:spLocks noGrp="1"/>
          </p:cNvSpPr>
          <p:nvPr>
            <p:ph type="body" sz="quarter" idx="24"/>
          </p:nvPr>
        </p:nvSpPr>
        <p:spPr>
          <a:xfrm>
            <a:off x="5920169" y="4558292"/>
            <a:ext cx="5431971" cy="770372"/>
          </a:xfrm>
        </p:spPr>
        <p:txBody>
          <a:bodyPr rtlCol="0">
            <a:normAutofit/>
          </a:bodyPr>
          <a:lstStyle/>
          <a:p>
            <a:pPr rtl="0"/>
            <a:r>
              <a:rPr lang="en-US" altLang="ja-JP" noProof="1">
                <a:latin typeface="Meiryo UI" panose="020B0604030504040204" pitchFamily="50" charset="-128"/>
                <a:ea typeface="Meiryo UI" panose="020B0604030504040204" pitchFamily="50" charset="-128"/>
              </a:rPr>
              <a:t>…</a:t>
            </a:r>
            <a:r>
              <a:rPr lang="ja-JP" altLang="en-US" noProof="1">
                <a:latin typeface="Meiryo UI" panose="020B0604030504040204" pitchFamily="50" charset="-128"/>
                <a:ea typeface="Meiryo UI" panose="020B0604030504040204" pitchFamily="50" charset="-128"/>
              </a:rPr>
              <a:t>資格は決まったけど、参考書も分厚くてやる気にならないな。</a:t>
            </a:r>
            <a:endParaRPr lang="en-US" altLang="ja-JP" noProof="1">
              <a:latin typeface="Meiryo UI" panose="020B0604030504040204" pitchFamily="50" charset="-128"/>
              <a:ea typeface="Meiryo UI" panose="020B0604030504040204" pitchFamily="50" charset="-128"/>
            </a:endParaRPr>
          </a:p>
          <a:p>
            <a:pPr rtl="0"/>
            <a:r>
              <a:rPr lang="ja-JP" altLang="en-US" noProof="1">
                <a:latin typeface="Meiryo UI" panose="020B0604030504040204" pitchFamily="50" charset="-128"/>
                <a:ea typeface="Meiryo UI" panose="020B0604030504040204" pitchFamily="50" charset="-128"/>
              </a:rPr>
              <a:t>　　そんなあなたに向けて、勉強する単元を絞って提示します。</a:t>
            </a:r>
          </a:p>
        </p:txBody>
      </p:sp>
      <p:sp>
        <p:nvSpPr>
          <p:cNvPr id="10" name="テキスト プレースホルダー 9">
            <a:extLst>
              <a:ext uri="{FF2B5EF4-FFF2-40B4-BE49-F238E27FC236}">
                <a16:creationId xmlns:a16="http://schemas.microsoft.com/office/drawing/2014/main" id="{BC1DF189-6F2F-4C21-88CC-C82D3D0D147B}"/>
              </a:ext>
            </a:extLst>
          </p:cNvPr>
          <p:cNvSpPr>
            <a:spLocks noGrp="1"/>
          </p:cNvSpPr>
          <p:nvPr>
            <p:ph type="body" sz="quarter" idx="25"/>
          </p:nvPr>
        </p:nvSpPr>
        <p:spPr>
          <a:xfrm>
            <a:off x="5920595" y="5328664"/>
            <a:ext cx="5433204" cy="365125"/>
          </a:xfrm>
        </p:spPr>
        <p:txBody>
          <a:bodyPr vert="horz" lIns="91440" tIns="45720" rIns="91440" bIns="45720" rtlCol="0" anchor="t">
            <a:normAutofit lnSpcReduction="10000"/>
          </a:bodyPr>
          <a:lstStyle/>
          <a:p>
            <a:pPr rtl="0"/>
            <a:r>
              <a:rPr lang="ja-JP" altLang="en-US" noProof="1">
                <a:latin typeface="Meiryo UI" panose="020B0604030504040204" pitchFamily="50" charset="-128"/>
                <a:ea typeface="Meiryo UI" panose="020B0604030504040204" pitchFamily="50" charset="-128"/>
              </a:rPr>
              <a:t>・掲示板機能</a:t>
            </a:r>
          </a:p>
        </p:txBody>
      </p:sp>
      <p:sp>
        <p:nvSpPr>
          <p:cNvPr id="5" name="テキスト プレースホルダー 4">
            <a:extLst>
              <a:ext uri="{FF2B5EF4-FFF2-40B4-BE49-F238E27FC236}">
                <a16:creationId xmlns:a16="http://schemas.microsoft.com/office/drawing/2014/main" id="{06E82690-B145-4D4F-B2D1-0B2A8C50FD71}"/>
              </a:ext>
            </a:extLst>
          </p:cNvPr>
          <p:cNvSpPr>
            <a:spLocks noGrp="1"/>
          </p:cNvSpPr>
          <p:nvPr>
            <p:ph type="body" sz="quarter" idx="26"/>
          </p:nvPr>
        </p:nvSpPr>
        <p:spPr>
          <a:xfrm>
            <a:off x="5920169" y="5658089"/>
            <a:ext cx="5431971" cy="557950"/>
          </a:xfrm>
        </p:spPr>
        <p:txBody>
          <a:bodyPr rtlCol="0">
            <a:noAutofit/>
          </a:bodyPr>
          <a:lstStyle/>
          <a:p>
            <a:pPr rtl="0"/>
            <a:r>
              <a:rPr lang="en-US" altLang="ja-JP" noProof="1"/>
              <a:t>…</a:t>
            </a:r>
            <a:r>
              <a:rPr lang="ja-JP" altLang="en-US" noProof="1"/>
              <a:t>ずっと一人で勉強するの飽きてきたな。ここ誰かに質問したいな。</a:t>
            </a:r>
            <a:endParaRPr lang="en-US" altLang="ja-JP" noProof="1"/>
          </a:p>
          <a:p>
            <a:pPr rtl="0"/>
            <a:r>
              <a:rPr lang="ja-JP" altLang="en-US" noProof="1">
                <a:latin typeface="Meiryo UI" panose="020B0604030504040204" pitchFamily="50" charset="-128"/>
                <a:ea typeface="Meiryo UI" panose="020B0604030504040204" pitchFamily="50" charset="-128"/>
              </a:rPr>
              <a:t>　　そんなあなたに向けて、雑談にも質問にも使える掲示板を用意しました。</a:t>
            </a:r>
          </a:p>
        </p:txBody>
      </p:sp>
      <p:sp>
        <p:nvSpPr>
          <p:cNvPr id="4" name="スライド番号プレースホルダー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r>
              <a:rPr lang="en-ZA" altLang="ja-JP"/>
              <a:t>７</a:t>
            </a:r>
            <a:endParaRPr lang="en-ZA" altLang="ja-JP">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35420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24739" y="1020445"/>
            <a:ext cx="3477040" cy="1325563"/>
          </a:xfrm>
        </p:spPr>
        <p:txBody>
          <a:bodyPr rtlCol="0">
            <a:noAutofit/>
          </a:bodyPr>
          <a:lstStyle/>
          <a:p>
            <a:pPr rtl="0"/>
            <a:br>
              <a:rPr lang="en-US" altLang="ja-JP" sz="3600" b="1"/>
            </a:br>
            <a:r>
              <a:rPr lang="en-US" altLang="ja-JP" sz="3600" b="1">
                <a:latin typeface="Meiryo UI"/>
                <a:ea typeface="Meiryo UI"/>
              </a:rPr>
              <a:t>My</a:t>
            </a:r>
            <a:r>
              <a:rPr lang="ja-JP" altLang="en-US" sz="3600" b="1">
                <a:latin typeface="Meiryo UI"/>
                <a:ea typeface="Meiryo UI"/>
              </a:rPr>
              <a:t>資格の登録</a:t>
            </a:r>
            <a:br>
              <a:rPr lang="en-US" altLang="ja-JP" sz="3600" b="1"/>
            </a:br>
            <a:r>
              <a:rPr lang="en-US" altLang="ja-JP" sz="3600" b="1">
                <a:latin typeface="Meiryo UI"/>
                <a:ea typeface="Meiryo UI"/>
              </a:rPr>
              <a:t>-</a:t>
            </a:r>
            <a:r>
              <a:rPr lang="ja-JP" altLang="en-US" sz="3600" b="1">
                <a:latin typeface="Meiryo UI"/>
                <a:ea typeface="Meiryo UI"/>
              </a:rPr>
              <a:t>資格マッチング</a:t>
            </a:r>
          </a:p>
        </p:txBody>
      </p:sp>
      <p:sp>
        <p:nvSpPr>
          <p:cNvPr id="4" name="スライド番号プレースホルダー 3">
            <a:extLst>
              <a:ext uri="{FF2B5EF4-FFF2-40B4-BE49-F238E27FC236}">
                <a16:creationId xmlns:a16="http://schemas.microsoft.com/office/drawing/2014/main" id="{328F602C-7F98-4C02-99D4-ED65E00D66A4}"/>
              </a:ext>
            </a:extLst>
          </p:cNvPr>
          <p:cNvSpPr>
            <a:spLocks noGrp="1"/>
          </p:cNvSpPr>
          <p:nvPr>
            <p:ph type="sldNum" sz="quarter" idx="12"/>
          </p:nvPr>
        </p:nvSpPr>
        <p:spPr>
          <a:xfrm>
            <a:off x="10622461" y="6367580"/>
            <a:ext cx="987552" cy="365125"/>
          </a:xfrm>
        </p:spPr>
        <p:txBody>
          <a:bodyPr rtlCol="0"/>
          <a:lstStyle/>
          <a:p>
            <a:pPr rtl="0"/>
            <a:fld id="{19B51A1E-902D-48AF-9020-955120F399B6}" type="slidenum">
              <a:rPr lang="en-ZA" altLang="ja-JP" smtClean="0">
                <a:latin typeface="Meiryo UI" panose="020B0604030504040204" pitchFamily="50" charset="-128"/>
                <a:ea typeface="Meiryo UI" panose="020B0604030504040204" pitchFamily="50" charset="-128"/>
              </a:rPr>
              <a:pPr rtl="0"/>
              <a:t>8</a:t>
            </a:fld>
            <a:endParaRPr lang="ja-JP" altLang="en-US" dirty="0">
              <a:latin typeface="Meiryo UI" panose="020B0604030504040204" pitchFamily="50" charset="-128"/>
              <a:ea typeface="Meiryo UI" panose="020B0604030504040204" pitchFamily="50" charset="-128"/>
            </a:endParaRPr>
          </a:p>
        </p:txBody>
      </p:sp>
      <p:sp>
        <p:nvSpPr>
          <p:cNvPr id="12" name="TextBox 11">
            <a:extLst>
              <a:ext uri="{FF2B5EF4-FFF2-40B4-BE49-F238E27FC236}">
                <a16:creationId xmlns:a16="http://schemas.microsoft.com/office/drawing/2014/main" id="{3840988C-E1FC-C755-7401-837767D4071C}"/>
              </a:ext>
            </a:extLst>
          </p:cNvPr>
          <p:cNvSpPr txBox="1"/>
          <p:nvPr/>
        </p:nvSpPr>
        <p:spPr>
          <a:xfrm>
            <a:off x="109789" y="2542608"/>
            <a:ext cx="58855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2400" dirty="0">
                <a:latin typeface="Meiryo UI"/>
                <a:ea typeface="Meiryo UI"/>
              </a:rPr>
              <a:t>…IT</a:t>
            </a:r>
            <a:r>
              <a:rPr kumimoji="1" lang="ja-JP" altLang="en-US" sz="2400" dirty="0">
                <a:latin typeface="Meiryo UI"/>
                <a:ea typeface="Meiryo UI"/>
              </a:rPr>
              <a:t>資格を取りたいけど</a:t>
            </a:r>
          </a:p>
          <a:p>
            <a:r>
              <a:rPr kumimoji="1" lang="ja-JP" altLang="en-US" sz="2400" dirty="0">
                <a:latin typeface="Meiryo UI"/>
                <a:ea typeface="Meiryo UI"/>
              </a:rPr>
              <a:t>　</a:t>
            </a:r>
            <a:r>
              <a:rPr kumimoji="1" lang="ja-JP" altLang="en-US" sz="2400">
                <a:latin typeface="Meiryo UI"/>
                <a:ea typeface="Meiryo UI"/>
              </a:rPr>
              <a:t> </a:t>
            </a:r>
            <a:r>
              <a:rPr kumimoji="1" lang="ja-JP" altLang="en-US" sz="2400" dirty="0">
                <a:latin typeface="Meiryo UI"/>
                <a:ea typeface="Meiryo UI"/>
              </a:rPr>
              <a:t>何を取ればいいのかよくわからない。</a:t>
            </a:r>
          </a:p>
          <a:p>
            <a:r>
              <a:rPr kumimoji="1" lang="ja-JP" altLang="en-US" sz="2400" dirty="0">
                <a:latin typeface="Meiryo UI"/>
                <a:ea typeface="Meiryo UI"/>
              </a:rPr>
              <a:t>　</a:t>
            </a:r>
            <a:r>
              <a:rPr kumimoji="1" lang="ja-JP" altLang="en-US" sz="2400">
                <a:latin typeface="Meiryo UI"/>
                <a:ea typeface="Meiryo UI"/>
              </a:rPr>
              <a:t> </a:t>
            </a:r>
            <a:r>
              <a:rPr kumimoji="1" lang="ja-JP" altLang="en-US" sz="2400" dirty="0">
                <a:latin typeface="Meiryo UI"/>
                <a:ea typeface="Meiryo UI"/>
              </a:rPr>
              <a:t>そんなあなたに向けて資格の提案をします。</a:t>
            </a:r>
          </a:p>
        </p:txBody>
      </p:sp>
      <p:pic>
        <p:nvPicPr>
          <p:cNvPr id="13" name="図 12" descr="モニター画面に映るウェブサイトのスクリーンショット&#10;&#10;自動的に生成された説明">
            <a:extLst>
              <a:ext uri="{FF2B5EF4-FFF2-40B4-BE49-F238E27FC236}">
                <a16:creationId xmlns:a16="http://schemas.microsoft.com/office/drawing/2014/main" id="{37E7830C-5C24-64ED-6420-93DAACB99DE6}"/>
              </a:ext>
            </a:extLst>
          </p:cNvPr>
          <p:cNvPicPr>
            <a:picLocks noChangeAspect="1"/>
          </p:cNvPicPr>
          <p:nvPr/>
        </p:nvPicPr>
        <p:blipFill rotWithShape="1">
          <a:blip r:embed="rId3"/>
          <a:srcRect l="18813" t="-2479" r="10201" b="5434"/>
          <a:stretch/>
        </p:blipFill>
        <p:spPr>
          <a:xfrm>
            <a:off x="5813444" y="1020445"/>
            <a:ext cx="6168126" cy="4740899"/>
          </a:xfrm>
          <a:prstGeom prst="rect">
            <a:avLst/>
          </a:prstGeom>
        </p:spPr>
      </p:pic>
      <p:sp>
        <p:nvSpPr>
          <p:cNvPr id="6" name="吹き出し: 円形 5">
            <a:extLst>
              <a:ext uri="{FF2B5EF4-FFF2-40B4-BE49-F238E27FC236}">
                <a16:creationId xmlns:a16="http://schemas.microsoft.com/office/drawing/2014/main" id="{3847C620-7407-D20A-2720-C6BA73A4AD3B}"/>
              </a:ext>
            </a:extLst>
          </p:cNvPr>
          <p:cNvSpPr/>
          <p:nvPr/>
        </p:nvSpPr>
        <p:spPr>
          <a:xfrm>
            <a:off x="989352" y="3939537"/>
            <a:ext cx="4518362" cy="1621814"/>
          </a:xfrm>
          <a:prstGeom prst="wedgeEllipseCallout">
            <a:avLst>
              <a:gd name="adj1" fmla="val 98141"/>
              <a:gd name="adj2" fmla="val -3824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a:solidFill>
                  <a:schemeClr val="tx1"/>
                </a:solidFill>
                <a:latin typeface="Meiryo UI"/>
                <a:ea typeface="Meiryo UI"/>
              </a:rPr>
              <a:t>★ </a:t>
            </a:r>
            <a:r>
              <a:rPr lang="en-US" altLang="ja-JP">
                <a:solidFill>
                  <a:schemeClr val="tx1"/>
                </a:solidFill>
                <a:latin typeface="Meiryo UI"/>
                <a:ea typeface="Meiryo UI"/>
              </a:rPr>
              <a:t>Point</a:t>
            </a:r>
          </a:p>
          <a:p>
            <a:r>
              <a:rPr lang="ja-JP" altLang="en-US" dirty="0">
                <a:solidFill>
                  <a:schemeClr val="tx1"/>
                </a:solidFill>
                <a:latin typeface="Meiryo UI" panose="020B0604030504040204" pitchFamily="50" charset="-128"/>
                <a:ea typeface="Meiryo UI" panose="020B0604030504040204" pitchFamily="50" charset="-128"/>
              </a:rPr>
              <a:t>質問をもとにおすすめ資格を提案</a:t>
            </a:r>
          </a:p>
        </p:txBody>
      </p:sp>
      <p:sp>
        <p:nvSpPr>
          <p:cNvPr id="15" name="正方形/長方形 14">
            <a:extLst>
              <a:ext uri="{FF2B5EF4-FFF2-40B4-BE49-F238E27FC236}">
                <a16:creationId xmlns:a16="http://schemas.microsoft.com/office/drawing/2014/main" id="{F824E17A-C199-6EFF-0B57-CF662331435D}"/>
              </a:ext>
            </a:extLst>
          </p:cNvPr>
          <p:cNvSpPr/>
          <p:nvPr/>
        </p:nvSpPr>
        <p:spPr>
          <a:xfrm>
            <a:off x="7715333" y="3818621"/>
            <a:ext cx="1872813" cy="520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563F33C-A1D1-7699-E1A8-286DB49E2EA7}"/>
              </a:ext>
            </a:extLst>
          </p:cNvPr>
          <p:cNvSpPr/>
          <p:nvPr/>
        </p:nvSpPr>
        <p:spPr>
          <a:xfrm>
            <a:off x="6778926" y="1422977"/>
            <a:ext cx="3484747" cy="1789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円形 13">
            <a:extLst>
              <a:ext uri="{FF2B5EF4-FFF2-40B4-BE49-F238E27FC236}">
                <a16:creationId xmlns:a16="http://schemas.microsoft.com/office/drawing/2014/main" id="{AB668513-4FCD-EF20-CCDB-314BAC552FA7}"/>
              </a:ext>
            </a:extLst>
          </p:cNvPr>
          <p:cNvSpPr/>
          <p:nvPr/>
        </p:nvSpPr>
        <p:spPr>
          <a:xfrm>
            <a:off x="9617221" y="2466922"/>
            <a:ext cx="2998032" cy="1351699"/>
          </a:xfrm>
          <a:prstGeom prst="wedgeEllipseCallout">
            <a:avLst>
              <a:gd name="adj1" fmla="val -55208"/>
              <a:gd name="adj2" fmla="val -54928"/>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kumimoji="1" lang="ja-JP" altLang="en-US" dirty="0">
                <a:solidFill>
                  <a:schemeClr val="tx1"/>
                </a:solidFill>
                <a:latin typeface="Meiryo UI"/>
                <a:ea typeface="Meiryo UI"/>
              </a:rPr>
              <a:t>★ </a:t>
            </a:r>
            <a:r>
              <a:rPr kumimoji="1" lang="en-US" altLang="ja-JP" dirty="0">
                <a:solidFill>
                  <a:schemeClr val="tx1"/>
                </a:solidFill>
                <a:latin typeface="Meiryo UI"/>
                <a:ea typeface="Meiryo UI"/>
              </a:rPr>
              <a:t>Point</a:t>
            </a:r>
          </a:p>
          <a:p>
            <a:r>
              <a:rPr kumimoji="1" lang="ja-JP" altLang="en-US" dirty="0">
                <a:solidFill>
                  <a:schemeClr val="tx1"/>
                </a:solidFill>
                <a:latin typeface="Meiryo UI" panose="020B0604030504040204" pitchFamily="50" charset="-128"/>
                <a:ea typeface="Meiryo UI" panose="020B0604030504040204" pitchFamily="50" charset="-128"/>
              </a:rPr>
              <a:t>おすすめ資格の説明</a:t>
            </a:r>
          </a:p>
        </p:txBody>
      </p:sp>
    </p:spTree>
    <p:extLst>
      <p:ext uri="{BB962C8B-B14F-4D97-AF65-F5344CB8AC3E}">
        <p14:creationId xmlns:p14="http://schemas.microsoft.com/office/powerpoint/2010/main" val="3947404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996440" y="4108513"/>
            <a:ext cx="3139440" cy="1325563"/>
          </a:xfrm>
        </p:spPr>
        <p:txBody>
          <a:bodyPr rtlCol="0"/>
          <a:lstStyle/>
          <a:p>
            <a:pPr rtl="0"/>
            <a:r>
              <a:rPr lang="ja-JP" altLang="en-US"/>
              <a:t>デモ動画</a:t>
            </a:r>
            <a:endParaRPr lang="ja-JP" altLang="en-US">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731D204E-6127-F806-EF94-82F5B9E67224}"/>
              </a:ext>
            </a:extLst>
          </p:cNvPr>
          <p:cNvSpPr/>
          <p:nvPr/>
        </p:nvSpPr>
        <p:spPr>
          <a:xfrm>
            <a:off x="104667" y="251028"/>
            <a:ext cx="11904453" cy="6293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6000">
                <a:solidFill>
                  <a:schemeClr val="bg1"/>
                </a:solidFill>
              </a:rPr>
              <a:t>デモ動画</a:t>
            </a:r>
            <a:r>
              <a:rPr kumimoji="1" lang="en-US" altLang="ja-JP" sz="6000">
                <a:solidFill>
                  <a:schemeClr val="bg1"/>
                </a:solidFill>
              </a:rPr>
              <a:t>1:</a:t>
            </a:r>
            <a:r>
              <a:rPr kumimoji="1" lang="ja-JP" altLang="en-US" sz="6000">
                <a:solidFill>
                  <a:schemeClr val="bg1"/>
                </a:solidFill>
              </a:rPr>
              <a:t>マッチング機能</a:t>
            </a:r>
            <a:endParaRPr kumimoji="1" lang="en-US" altLang="ja-JP" sz="6000">
              <a:solidFill>
                <a:schemeClr val="bg1"/>
              </a:solidFill>
            </a:endParaRPr>
          </a:p>
          <a:p>
            <a:pPr algn="ctr"/>
            <a:r>
              <a:rPr kumimoji="1" lang="ja-JP" altLang="en-US" sz="6000">
                <a:solidFill>
                  <a:schemeClr val="bg1"/>
                </a:solidFill>
              </a:rPr>
              <a:t>本番でのお楽しみ</a:t>
            </a:r>
          </a:p>
        </p:txBody>
      </p:sp>
      <p:sp>
        <p:nvSpPr>
          <p:cNvPr id="3" name="スライド番号プレースホルダー 2">
            <a:extLst>
              <a:ext uri="{FF2B5EF4-FFF2-40B4-BE49-F238E27FC236}">
                <a16:creationId xmlns:a16="http://schemas.microsoft.com/office/drawing/2014/main" id="{7C03B520-4100-AA88-BD1E-CB1A6C7E1AAD}"/>
              </a:ext>
            </a:extLst>
          </p:cNvPr>
          <p:cNvSpPr>
            <a:spLocks noGrp="1"/>
          </p:cNvSpPr>
          <p:nvPr>
            <p:ph type="sldNum" sz="quarter" idx="22"/>
          </p:nvPr>
        </p:nvSpPr>
        <p:spPr/>
        <p:txBody>
          <a:bodyPr/>
          <a:lstStyle/>
          <a:p>
            <a:fld id="{B5CEABB6-07DC-46E8-9B57-56EC44A396E5}" type="slidenum">
              <a:rPr lang="en-US" altLang="ja-JP" smtClean="0"/>
              <a:pPr/>
              <a:t>9</a:t>
            </a:fld>
            <a:endParaRPr lang="ja-JP" altLang="en-US"/>
          </a:p>
        </p:txBody>
      </p:sp>
      <p:pic>
        <p:nvPicPr>
          <p:cNvPr id="6" name="資格マッチング">
            <a:hlinkClick r:id="" action="ppaction://media"/>
            <a:extLst>
              <a:ext uri="{FF2B5EF4-FFF2-40B4-BE49-F238E27FC236}">
                <a16:creationId xmlns:a16="http://schemas.microsoft.com/office/drawing/2014/main" id="{8A7FC203-2A92-1068-ECF8-B2B57A8ED7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442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モノライン">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8_TF56180624_Win32" id="{A41A0222-2DCF-4E82-8D51-27A3C5D88835}" vid="{7F18CA64-ADE2-4BF1-A840-0F5A060938D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販売ミニマリズム ライト ピッチ</Template>
  <TotalTime>0</TotalTime>
  <Words>3162</Words>
  <Application>Microsoft Office PowerPoint</Application>
  <PresentationFormat>ワイド画面</PresentationFormat>
  <Paragraphs>342</Paragraphs>
  <Slides>30</Slides>
  <Notes>28</Notes>
  <HiddenSlides>0</HiddenSlides>
  <MMClips>6</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Meiryo UI</vt:lpstr>
      <vt:lpstr>NotoSansJP</vt:lpstr>
      <vt:lpstr>メイリオ</vt:lpstr>
      <vt:lpstr>游明朝</vt:lpstr>
      <vt:lpstr>Arial</vt:lpstr>
      <vt:lpstr>Calibri</vt:lpstr>
      <vt:lpstr>Tenorite</vt:lpstr>
      <vt:lpstr>モノライン</vt:lpstr>
      <vt:lpstr>Webアプリコース成果発表</vt:lpstr>
      <vt:lpstr>INDEX</vt:lpstr>
      <vt:lpstr>導入</vt:lpstr>
      <vt:lpstr>PowerPoint プレゼンテーション</vt:lpstr>
      <vt:lpstr>TASUMA作成の経緯</vt:lpstr>
      <vt:lpstr>成果物紹介</vt:lpstr>
      <vt:lpstr>機能紹介・デモ</vt:lpstr>
      <vt:lpstr> My資格の登録 -資格マッチング</vt:lpstr>
      <vt:lpstr>デモ動画</vt:lpstr>
      <vt:lpstr> My資格の登録 -一覧から登録</vt:lpstr>
      <vt:lpstr>デモ動画</vt:lpstr>
      <vt:lpstr>MY資格の登録 -メニュー画面</vt:lpstr>
      <vt:lpstr>メニュー・デモ動画</vt:lpstr>
      <vt:lpstr> 本日の目標 -目標設定</vt:lpstr>
      <vt:lpstr>目標設定・デモ動画</vt:lpstr>
      <vt:lpstr>本日の目標 -理解度報告</vt:lpstr>
      <vt:lpstr>理解度報告・デモ動画</vt:lpstr>
      <vt:lpstr>PowerPoint プレゼンテーション</vt:lpstr>
      <vt:lpstr>PowerPoint プレゼンテーション</vt:lpstr>
      <vt:lpstr>総括</vt:lpstr>
      <vt:lpstr>実装できなかった機能</vt:lpstr>
      <vt:lpstr>チーム開発で大変だったこと  構成管理担当者の欠席  → プログラミング経験者のため、頼りきっていた  ー 困難との向き合い方 ー</vt:lpstr>
      <vt:lpstr>PLUS DOJOを終えて成長したこと</vt:lpstr>
      <vt:lpstr>各個人の成果</vt:lpstr>
      <vt:lpstr>各個人の成果</vt:lpstr>
      <vt:lpstr>各個人の成果</vt:lpstr>
      <vt:lpstr>各個人の成果</vt:lpstr>
      <vt:lpstr>各個人の成果</vt:lpstr>
      <vt:lpstr>各個人の成果</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ピッチ デッキ</dc:title>
  <dc:creator>清水陽太郎</dc:creator>
  <cp:lastModifiedBy>佐久間ひとみ</cp:lastModifiedBy>
  <cp:revision>1</cp:revision>
  <dcterms:created xsi:type="dcterms:W3CDTF">2022-06-27T06:12:17Z</dcterms:created>
  <dcterms:modified xsi:type="dcterms:W3CDTF">2022-06-29T10:17:11Z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